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6" r:id="rId2"/>
    <p:sldId id="267" r:id="rId3"/>
    <p:sldId id="265" r:id="rId4"/>
    <p:sldId id="274" r:id="rId5"/>
    <p:sldId id="275" r:id="rId6"/>
    <p:sldId id="276" r:id="rId7"/>
    <p:sldId id="277" r:id="rId8"/>
    <p:sldId id="278" r:id="rId9"/>
    <p:sldId id="279" r:id="rId10"/>
    <p:sldId id="283" r:id="rId11"/>
    <p:sldId id="284" r:id="rId12"/>
    <p:sldId id="285" r:id="rId13"/>
    <p:sldId id="286" r:id="rId14"/>
    <p:sldId id="289" r:id="rId15"/>
    <p:sldId id="287" r:id="rId16"/>
    <p:sldId id="288" r:id="rId17"/>
    <p:sldId id="290" r:id="rId18"/>
    <p:sldId id="295" r:id="rId19"/>
    <p:sldId id="272" r:id="rId20"/>
    <p:sldId id="291" r:id="rId21"/>
    <p:sldId id="292" r:id="rId22"/>
    <p:sldId id="293" r:id="rId23"/>
    <p:sldId id="294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A0B9"/>
    <a:srgbClr val="015672"/>
    <a:srgbClr val="E44B42"/>
    <a:srgbClr val="02918B"/>
    <a:srgbClr val="1AA7AF"/>
    <a:srgbClr val="1CA972"/>
    <a:srgbClr val="1CA882"/>
    <a:srgbClr val="1CA96E"/>
    <a:srgbClr val="158CD7"/>
    <a:srgbClr val="106B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51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6F80C-14A6-4D37-8B13-F84922933616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31BC9-5B2A-4CC4-A7A5-1BE94546D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347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31BC9-5B2A-4CC4-A7A5-1BE94546D30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777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A6AB9B-427A-4C05-8952-341BAF71C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350EB-2DC2-4981-97F6-EDCE8F76B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83E521-7452-4A4E-8DAD-7001D6A99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F07AC-94E1-4F26-8638-1DF1F598262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6D8A0B-F301-4498-B8DA-57A78C05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B192B5-FB18-49BF-A582-43AB81B64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7D9F-34B7-43BE-BB3B-BD7BD58312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250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19CC81-AC4E-4EF0-AF41-8292DE12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156E434-BFF4-4678-ADAF-AB3FD3623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52000-27C8-471E-83CA-B18E00A70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F07AC-94E1-4F26-8638-1DF1F598262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153C68-30F7-41D0-BF70-3A59D24A8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52388E-0D13-4DC4-BFF6-D0115CBBF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7D9F-34B7-43BE-BB3B-BD7BD58312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027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AA1795-2470-4BF8-8242-F54C26F3F2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6E04B6B-66DD-4B84-ACD0-56EFF11CF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93ADFF-05A6-480C-B2A6-89DCD17B3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F07AC-94E1-4F26-8638-1DF1F598262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A7570B-2E31-42A1-9DD1-7337F0B00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3EA9EE-4942-4D33-84E0-2852C63B2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7D9F-34B7-43BE-BB3B-BD7BD58312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686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ACAC65-9B32-403D-9372-3EDF9AF4E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E30D4A-A711-426E-8138-DD231887F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B6371B-3768-4B55-9622-C2C56CF02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F07AC-94E1-4F26-8638-1DF1F598262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38B052-957E-4BDD-A846-3E39A2290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B0602D-BC5F-45B2-9236-BC8EC92BA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7D9F-34B7-43BE-BB3B-BD7BD58312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952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25C389-1300-44B5-A47C-57AC36CBF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8A7F91-3DA6-455B-8739-168B7BE5B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DD66A1-8A76-4437-85D8-2ECD0222D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F07AC-94E1-4F26-8638-1DF1F598262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B0E2D0-7D8C-497B-A06C-A5238AF1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BF4E12-0722-4534-807C-58195A293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7D9F-34B7-43BE-BB3B-BD7BD58312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54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C74B3A-48B3-4C30-B4C2-2B4199DE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340C75-4AA7-4264-AE8B-E5B875FF4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CD2D1B-75CD-4705-92AC-2581DE393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F205B6-3181-4F72-8385-BB8CD8A8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F07AC-94E1-4F26-8638-1DF1F598262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0E41B8-F515-48FA-9099-8C261353B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FC8C2A-713D-4CC9-B0B3-672466F8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7D9F-34B7-43BE-BB3B-BD7BD58312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093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636FB-A419-4759-9C4A-846D162AF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4401A72-5430-418C-B48D-B89ACEB26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9A6BFC-7E92-45F9-AE8B-9C0178F10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9A65D8-27E6-472F-A135-2888C5F66D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426113-5EE8-449E-AFB1-3AEA924D1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4F48DCF-756A-444C-BFEB-A05B690D7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F07AC-94E1-4F26-8638-1DF1F598262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E670A9-D879-46A4-8821-41C8AC59C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3B6204A-9D14-4157-B53B-876DD2313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7D9F-34B7-43BE-BB3B-BD7BD58312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092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6224B7-85AA-411B-99F7-9A0FF1D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65CA121-9A10-4BB8-9F67-9A187FE92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F07AC-94E1-4F26-8638-1DF1F598262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E8BF693-9A71-4FEC-BD80-FDF392DDC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5D443D-E60F-4AC6-8527-D17C3FEED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7D9F-34B7-43BE-BB3B-BD7BD58312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66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3DF822A-3567-43BE-A267-970DBA1A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F07AC-94E1-4F26-8638-1DF1F598262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609ACC4-7F80-4C28-97C5-B81E256AC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0B822D-5C8F-43CC-B108-76F9CB486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7D9F-34B7-43BE-BB3B-BD7BD58312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1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CC1F7-CB74-4350-92A2-C8C742381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A9768A-85D6-468B-9C26-C1277EC82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53E0D5-939B-46C9-91AB-025AA622B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7D4A03-5AAD-4F75-8424-8447F2F02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F07AC-94E1-4F26-8638-1DF1F598262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2A28C20-0D4C-4C88-9584-451366CB4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99769C-D95D-4933-898C-80F5A5BC8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7D9F-34B7-43BE-BB3B-BD7BD58312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928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708873-DA15-4003-8506-FD16AF99D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DDB28F-0B4F-47CC-A2DC-990B148140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1859A9C-76CA-4AC3-996B-DBBBE5B46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8575B6-868F-4363-81FE-D8858FDEF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F07AC-94E1-4F26-8638-1DF1F598262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D9542F-1048-41DD-82FF-456523765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EE7B6-C04D-4F7C-96B1-80C5A819D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7D9F-34B7-43BE-BB3B-BD7BD58312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066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8F4412E-A402-4E65-A711-033351DE8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F2AF3B-C0EA-40E1-97FE-71A3FC2E9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8B0E31-AF5A-480E-B224-DB81D768EE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F07AC-94E1-4F26-8638-1DF1F598262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054E5A-F5DD-461D-8588-C5A07F2AF7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0DC697-C113-4733-8847-A84165039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17D9F-34B7-43BE-BB3B-BD7BD58312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41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46.png"/><Relationship Id="rId4" Type="http://schemas.openxmlformats.org/officeDocument/2006/relationships/image" Target="../media/image1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952BD97-8503-4FCE-AC00-7380D31C9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67258">
            <a:off x="-3743801" y="-4193641"/>
            <a:ext cx="6911169" cy="7503430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991E958-2BCA-4B0C-88DD-66D997D1A527}"/>
              </a:ext>
            </a:extLst>
          </p:cNvPr>
          <p:cNvCxnSpPr>
            <a:cxnSpLocks/>
          </p:cNvCxnSpPr>
          <p:nvPr/>
        </p:nvCxnSpPr>
        <p:spPr>
          <a:xfrm>
            <a:off x="8903598" y="347043"/>
            <a:ext cx="0" cy="4399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88974E21-AB17-4B49-A121-C9757C0C3B2C}"/>
              </a:ext>
            </a:extLst>
          </p:cNvPr>
          <p:cNvSpPr txBox="1"/>
          <p:nvPr/>
        </p:nvSpPr>
        <p:spPr>
          <a:xfrm>
            <a:off x="4701865" y="3544459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latin typeface="有爱新黑 CN Md" panose="02000000000000000000" pitchFamily="50" charset="-122"/>
                <a:ea typeface="有爱新黑 CN Md" panose="02000000000000000000" pitchFamily="50" charset="-122"/>
                <a:cs typeface="有爱新黑 CN Md" panose="02000000000000000000" pitchFamily="50" charset="-122"/>
              </a:rPr>
              <a:t>广告赞助手册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6488E76-7505-4F3C-968A-C7D7B6FC8C03}"/>
              </a:ext>
            </a:extLst>
          </p:cNvPr>
          <p:cNvSpPr/>
          <p:nvPr/>
        </p:nvSpPr>
        <p:spPr>
          <a:xfrm>
            <a:off x="4856965" y="4396259"/>
            <a:ext cx="5283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kern="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SourceHanSansCN-Bold"/>
              </a:rPr>
              <a:t>2024</a:t>
            </a:r>
            <a:r>
              <a:rPr lang="zh-CN" altLang="en-US" sz="1400" kern="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SourceHanSansCN-Bold"/>
              </a:rPr>
              <a:t>年</a:t>
            </a:r>
            <a:r>
              <a:rPr lang="en-US" altLang="zh-CN" sz="1400" kern="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SourceHanSansCN-Bold"/>
              </a:rPr>
              <a:t>5</a:t>
            </a:r>
            <a:r>
              <a:rPr lang="zh-CN" altLang="en-US" sz="1400" kern="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SourceHanSansCN-Bold"/>
              </a:rPr>
              <a:t>月</a:t>
            </a:r>
            <a:r>
              <a:rPr lang="en-US" altLang="zh-CN" sz="1400" kern="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SourceHanSansCN-Bold"/>
              </a:rPr>
              <a:t>27-29</a:t>
            </a:r>
            <a:r>
              <a:rPr lang="zh-CN" altLang="en-US" sz="1400" kern="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SourceHanSansCN-Bold"/>
              </a:rPr>
              <a:t>日  </a:t>
            </a:r>
            <a:r>
              <a:rPr lang="en-US" altLang="zh-CN" sz="1400" kern="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SourceHanSansCN-Bold"/>
              </a:rPr>
              <a:t>| </a:t>
            </a:r>
            <a:r>
              <a:rPr lang="zh-CN" altLang="en-US" sz="1400" kern="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SourceHanSansCN-Bold"/>
              </a:rPr>
              <a:t>上海世博展览馆</a:t>
            </a:r>
            <a:endParaRPr lang="zh-CN" altLang="en-US" sz="14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9109B77-0E76-4D2F-B645-B2DC9FB64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" y="0"/>
            <a:ext cx="2654526" cy="215537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D8A53E8-5957-4CDC-85BA-F2243DA95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2917" y="4847950"/>
            <a:ext cx="2189083" cy="20100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66BE26D-8315-4E7F-8FBB-4CD72285C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110" y="111613"/>
            <a:ext cx="694054" cy="76730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950FF44-B466-4C39-A7BA-0BF41749C9C2}"/>
              </a:ext>
            </a:extLst>
          </p:cNvPr>
          <p:cNvSpPr txBox="1"/>
          <p:nvPr/>
        </p:nvSpPr>
        <p:spPr>
          <a:xfrm>
            <a:off x="2666215" y="987990"/>
            <a:ext cx="6859570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altLang="zh-CN" sz="28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zh-CN" altLang="en-US" sz="2800" dirty="0">
              <a:solidFill>
                <a:schemeClr val="bg2">
                  <a:lumMod val="10000"/>
                </a:schemeClr>
              </a:solidFill>
              <a:latin typeface="有爱新黑 CN Md" panose="02000000000000000000" pitchFamily="50" charset="-122"/>
              <a:ea typeface="有爱新黑 CN Md" panose="02000000000000000000" pitchFamily="50" charset="-122"/>
              <a:cs typeface="有爱新黑 CN Md" panose="02000000000000000000" pitchFamily="50" charset="-122"/>
            </a:endParaRPr>
          </a:p>
          <a:p>
            <a:pPr algn="ctr"/>
            <a:r>
              <a:rPr lang="en-US" altLang="zh-CN" sz="3200" dirty="0">
                <a:solidFill>
                  <a:schemeClr val="bg2">
                    <a:lumMod val="10000"/>
                  </a:schemeClr>
                </a:solidFill>
                <a:latin typeface="有爱新黑 CN Md" panose="02000000000000000000" pitchFamily="50" charset="-122"/>
                <a:ea typeface="有爱新黑 CN Md" panose="02000000000000000000" pitchFamily="50" charset="-122"/>
                <a:cs typeface="有爱新黑 CN Md" panose="02000000000000000000" pitchFamily="50" charset="-122"/>
              </a:rPr>
              <a:t>2024</a:t>
            </a:r>
            <a:r>
              <a:rPr lang="zh-CN" altLang="en-US" sz="3200" dirty="0">
                <a:solidFill>
                  <a:schemeClr val="bg2">
                    <a:lumMod val="10000"/>
                  </a:schemeClr>
                </a:solidFill>
                <a:latin typeface="有爱新黑 CN Md" panose="02000000000000000000" pitchFamily="50" charset="-122"/>
                <a:ea typeface="有爱新黑 CN Md" panose="02000000000000000000" pitchFamily="50" charset="-122"/>
                <a:cs typeface="有爱新黑 CN Md" panose="02000000000000000000" pitchFamily="50" charset="-122"/>
              </a:rPr>
              <a:t>水处理化学品技术及应用展览会</a:t>
            </a:r>
          </a:p>
          <a:p>
            <a:pPr algn="ctr"/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有爱新黑 CN Md" panose="02000000000000000000" pitchFamily="50" charset="-122"/>
                <a:ea typeface="有爱新黑 CN Md" panose="02000000000000000000" pitchFamily="50" charset="-122"/>
                <a:cs typeface="有爱新黑 CN Md" panose="02000000000000000000" pitchFamily="50" charset="-122"/>
              </a:rPr>
              <a:t>Clean Water China 2024 </a:t>
            </a:r>
            <a:endParaRPr lang="zh-CN" altLang="en-US" sz="24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A920359-58BC-41B5-B715-8615F6F64B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164" y="168181"/>
            <a:ext cx="912916" cy="654168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00E220F-2E34-4EF5-9800-D204FF2A9AA8}"/>
              </a:ext>
            </a:extLst>
          </p:cNvPr>
          <p:cNvCxnSpPr/>
          <p:nvPr/>
        </p:nvCxnSpPr>
        <p:spPr>
          <a:xfrm>
            <a:off x="11019452" y="347728"/>
            <a:ext cx="0" cy="382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388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657CBC4-D0EB-4331-A92B-269F3A699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1146" y="-510409"/>
            <a:ext cx="7256925" cy="7878817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533680" y="354963"/>
            <a:ext cx="4644368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487EE5C-CC9D-4AA4-981C-D0942B7AA294}"/>
              </a:ext>
            </a:extLst>
          </p:cNvPr>
          <p:cNvSpPr/>
          <p:nvPr/>
        </p:nvSpPr>
        <p:spPr bwMode="auto">
          <a:xfrm>
            <a:off x="5687396" y="3999163"/>
            <a:ext cx="1016000" cy="179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</a:rPr>
              <a:t>    插页示例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1587D63-C332-4FC6-9575-A1CFE8FC90B6}"/>
              </a:ext>
            </a:extLst>
          </p:cNvPr>
          <p:cNvSpPr/>
          <p:nvPr/>
        </p:nvSpPr>
        <p:spPr bwMode="auto">
          <a:xfrm>
            <a:off x="1865962" y="4006150"/>
            <a:ext cx="1017588" cy="179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</a:rPr>
              <a:t>    证件示例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15590DD-A2EA-4327-BDAB-F4684A5994AC}"/>
              </a:ext>
            </a:extLst>
          </p:cNvPr>
          <p:cNvSpPr/>
          <p:nvPr/>
        </p:nvSpPr>
        <p:spPr bwMode="auto">
          <a:xfrm>
            <a:off x="2283681" y="4683083"/>
            <a:ext cx="1016000" cy="179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</a:rPr>
              <a:t>    挂绳示例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613E172-C49C-4063-B5FD-5104EB52B042}"/>
              </a:ext>
            </a:extLst>
          </p:cNvPr>
          <p:cNvSpPr/>
          <p:nvPr/>
        </p:nvSpPr>
        <p:spPr bwMode="auto">
          <a:xfrm>
            <a:off x="8613043" y="3957526"/>
            <a:ext cx="1223963" cy="179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</a:rPr>
              <a:t>    手提袋示例</a:t>
            </a: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93B23615-3EE6-4BCF-8493-877E99A0A9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73155"/>
              </p:ext>
            </p:extLst>
          </p:nvPr>
        </p:nvGraphicFramePr>
        <p:xfrm>
          <a:off x="3299681" y="4955842"/>
          <a:ext cx="5534233" cy="144341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448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76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48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bg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项目名称</a:t>
                      </a:r>
                    </a:p>
                  </a:txBody>
                  <a:tcPr marL="91439" marR="91439" marT="45649" marB="456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bg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数量</a:t>
                      </a:r>
                    </a:p>
                  </a:txBody>
                  <a:tcPr marL="91439" marR="91439" marT="45649" marB="45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bg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单价</a:t>
                      </a:r>
                    </a:p>
                  </a:txBody>
                  <a:tcPr marL="91439" marR="91439" marT="45649" marB="45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8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会刊插页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/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封二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&amp;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三</a:t>
                      </a:r>
                    </a:p>
                  </a:txBody>
                  <a:tcPr marL="91439" marR="91439" marT="45649" marB="45649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6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页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/1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页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/1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页</a:t>
                      </a:r>
                      <a:endParaRPr lang="en-US" altLang="zh-CN" sz="110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649" marB="4564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￥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5,000/10,000</a:t>
                      </a:r>
                    </a:p>
                  </a:txBody>
                  <a:tcPr marL="91439" marR="91439" marT="45649" marB="45649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93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证件挂绳广告</a:t>
                      </a:r>
                    </a:p>
                  </a:txBody>
                  <a:tcPr marL="91439" marR="91439" marT="45649" marB="45649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独家</a:t>
                      </a:r>
                      <a:endParaRPr lang="en-US" altLang="zh-CN" sz="110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649" marB="45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￥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20,000</a:t>
                      </a:r>
                    </a:p>
                  </a:txBody>
                  <a:tcPr marL="91439" marR="91439" marT="45649" marB="45649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17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证件背面广告</a:t>
                      </a:r>
                    </a:p>
                  </a:txBody>
                  <a:tcPr marL="91439" marR="91439" marT="45649" marB="45649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独家</a:t>
                      </a:r>
                    </a:p>
                  </a:txBody>
                  <a:tcPr marL="91439" marR="91439" marT="45649" marB="45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  <a:sym typeface="+mn-ea"/>
                        </a:rPr>
                        <a:t>￥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  <a:sym typeface="+mn-ea"/>
                        </a:rPr>
                        <a:t>20,000</a:t>
                      </a:r>
                      <a:endParaRPr lang="en-US" altLang="zh-CN" sz="110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649" marB="45649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93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手提袋广告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(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单面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)</a:t>
                      </a:r>
                      <a:endParaRPr lang="zh-CN" altLang="en-US" sz="110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649" marB="45649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独家</a:t>
                      </a:r>
                      <a:endParaRPr lang="en-US" altLang="zh-CN" sz="110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649" marB="45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￥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20,000</a:t>
                      </a:r>
                    </a:p>
                  </a:txBody>
                  <a:tcPr marL="91439" marR="91439" marT="45649" marB="45649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" name="图片 2">
            <a:extLst>
              <a:ext uri="{FF2B5EF4-FFF2-40B4-BE49-F238E27FC236}">
                <a16:creationId xmlns:a16="http://schemas.microsoft.com/office/drawing/2014/main" id="{97574B4E-E278-4434-930E-F3FAF7EBF7E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9832" t="10281" r="14529" b="11833"/>
          <a:stretch>
            <a:fillRect/>
          </a:stretch>
        </p:blipFill>
        <p:spPr>
          <a:xfrm>
            <a:off x="533680" y="4393374"/>
            <a:ext cx="5016500" cy="179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D52EE7B-E3BC-4005-B25C-13188BDC0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92" b="92470" l="9751" r="89751">
                        <a14:foregroundMark x1="41851" y1="10631" x2="49466" y2="10188"/>
                        <a14:foregroundMark x1="49466" y1="10188" x2="52883" y2="10188"/>
                        <a14:foregroundMark x1="55302" y1="10410" x2="60356" y2="10188"/>
                        <a14:foregroundMark x1="60356" y1="10188" x2="63274" y2="10410"/>
                        <a14:foregroundMark x1="64911" y1="12182" x2="65053" y2="19158"/>
                        <a14:foregroundMark x1="63274" y1="14286" x2="63274" y2="14286"/>
                        <a14:foregroundMark x1="63060" y1="13511" x2="62989" y2="12957"/>
                        <a14:foregroundMark x1="63274" y1="13732" x2="63345" y2="13178"/>
                        <a14:foregroundMark x1="65836" y1="17497" x2="66192" y2="21705"/>
                        <a14:foregroundMark x1="65694" y1="20377" x2="65694" y2="22259"/>
                        <a14:foregroundMark x1="54804" y1="9413" x2="54947" y2="11628"/>
                        <a14:foregroundMark x1="62989" y1="13511" x2="63416" y2="14507"/>
                        <a14:foregroundMark x1="63060" y1="13621" x2="62633" y2="12182"/>
                        <a14:foregroundMark x1="64769" y1="90919" x2="48043" y2="91584"/>
                        <a14:foregroundMark x1="63986" y1="91916" x2="65338" y2="90808"/>
                        <a14:foregroundMark x1="66406" y1="90255" x2="65979" y2="92470"/>
                        <a14:backgroundMark x1="6762" y1="14839" x2="7544" y2="48173"/>
                        <a14:backgroundMark x1="7544" y1="48173" x2="7616" y2="48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778" y="1071898"/>
            <a:ext cx="4462691" cy="286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E0FC0832-B631-4382-B530-E405B5FFC4E7}"/>
              </a:ext>
            </a:extLst>
          </p:cNvPr>
          <p:cNvSpPr/>
          <p:nvPr/>
        </p:nvSpPr>
        <p:spPr>
          <a:xfrm>
            <a:off x="740895" y="327776"/>
            <a:ext cx="4229939" cy="19772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平面广告 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会刊</a:t>
            </a:r>
            <a:r>
              <a:rPr lang="en-US" altLang="zh-CN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&amp;</a:t>
            </a: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证件</a:t>
            </a:r>
            <a:r>
              <a:rPr lang="en-US" altLang="zh-CN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&amp;</a:t>
            </a: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手提袋</a:t>
            </a:r>
          </a:p>
          <a:p>
            <a:pPr marL="0" indent="0" algn="ctr">
              <a:lnSpc>
                <a:spcPts val="3000"/>
              </a:lnSpc>
              <a:buNone/>
            </a:pPr>
            <a:endParaRPr lang="zh-CN" altLang="en-US" sz="36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 algn="ctr">
              <a:lnSpc>
                <a:spcPts val="3000"/>
              </a:lnSpc>
              <a:buNone/>
            </a:pPr>
            <a:endParaRPr lang="zh-CN" altLang="en-US" sz="36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0DE28E4-39F7-4C72-9E2A-31FE1D302D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7647" y="1511645"/>
            <a:ext cx="1556765" cy="2339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AEF8AD7-76E4-4DCF-B45F-F596684F3B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8179" y="1505842"/>
            <a:ext cx="1556765" cy="2344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139A790-EE42-44D3-AB35-57695EED41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31" y="1555479"/>
            <a:ext cx="3352141" cy="22577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8894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657CBC4-D0EB-4331-A92B-269F3A699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1409" y="664234"/>
            <a:ext cx="7256925" cy="7878817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544749" y="333154"/>
            <a:ext cx="414532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44" name="矩形 14">
            <a:extLst>
              <a:ext uri="{FF2B5EF4-FFF2-40B4-BE49-F238E27FC236}">
                <a16:creationId xmlns:a16="http://schemas.microsoft.com/office/drawing/2014/main" id="{AB6477F3-84F4-469C-92EF-6628419FFA50}"/>
              </a:ext>
            </a:extLst>
          </p:cNvPr>
          <p:cNvSpPr/>
          <p:nvPr/>
        </p:nvSpPr>
        <p:spPr>
          <a:xfrm>
            <a:off x="7217630" y="590540"/>
            <a:ext cx="4385820" cy="395002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展位图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LOGO: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会刊、参观指南中均体现赞助商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LOGO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C1AEF87-C23F-4926-8A45-0ACCD3841355}"/>
              </a:ext>
            </a:extLst>
          </p:cNvPr>
          <p:cNvSpPr/>
          <p:nvPr/>
        </p:nvSpPr>
        <p:spPr bwMode="auto">
          <a:xfrm>
            <a:off x="2368481" y="5303407"/>
            <a:ext cx="1584325" cy="287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</a:rPr>
              <a:t>logo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</a:rPr>
              <a:t>标注示例</a:t>
            </a: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2D427B1A-05E2-4032-8771-9EA817319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760645"/>
              </p:ext>
            </p:extLst>
          </p:nvPr>
        </p:nvGraphicFramePr>
        <p:xfrm>
          <a:off x="2837094" y="5738022"/>
          <a:ext cx="4953000" cy="98949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01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6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4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05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523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85" marR="87485" marT="43742" marB="437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项目细项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85" marR="87485" marT="43742" marB="437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数量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85" marR="87485" marT="43742" marB="437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单价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85" marR="87485" marT="43742" marB="437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1CA9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26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Logo</a:t>
                      </a:r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标注广告（仅限特装企业）</a:t>
                      </a:r>
                      <a:endParaRPr lang="en-US" altLang="zh-CN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7485" marR="87485" marT="43742" marB="437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展位图及参观指南加企业</a:t>
                      </a:r>
                      <a:r>
                        <a:rPr lang="en-US" altLang="zh-CN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logo</a:t>
                      </a:r>
                      <a:endParaRPr lang="en-US" altLang="zh-CN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7485" marR="87485" marT="43742" marB="43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不超过</a:t>
                      </a:r>
                      <a:r>
                        <a:rPr lang="en-US" altLang="zh-CN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8</a:t>
                      </a:r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家</a:t>
                      </a:r>
                      <a:endParaRPr lang="en-US" altLang="zh-CN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7485" marR="87485" marT="43742" marB="43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3,000</a:t>
                      </a:r>
                      <a:endParaRPr lang="en-US" altLang="zh-CN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7485" marR="87485" marT="43742" marB="43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矩形 12">
            <a:extLst>
              <a:ext uri="{FF2B5EF4-FFF2-40B4-BE49-F238E27FC236}">
                <a16:creationId xmlns:a16="http://schemas.microsoft.com/office/drawing/2014/main" id="{A69DAF75-6466-4445-A44F-73A011C4C50F}"/>
              </a:ext>
            </a:extLst>
          </p:cNvPr>
          <p:cNvSpPr/>
          <p:nvPr/>
        </p:nvSpPr>
        <p:spPr>
          <a:xfrm>
            <a:off x="740895" y="275935"/>
            <a:ext cx="3753031" cy="9862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平面广告 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展位图</a:t>
            </a:r>
            <a:r>
              <a:rPr lang="en-US" altLang="zh-CN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LOGO</a:t>
            </a:r>
            <a:endParaRPr lang="zh-CN" altLang="en-US" sz="36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B2DF878-7374-4C01-B18D-8600FB1A2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857" y="1707293"/>
            <a:ext cx="3661370" cy="3436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2986A3B-F1A9-435F-855B-BE6B15624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060" y="1707293"/>
            <a:ext cx="3487934" cy="3439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1A6D780-08EB-4D3A-9ED2-301CFA961CF5}"/>
              </a:ext>
            </a:extLst>
          </p:cNvPr>
          <p:cNvSpPr/>
          <p:nvPr/>
        </p:nvSpPr>
        <p:spPr bwMode="auto">
          <a:xfrm>
            <a:off x="8105990" y="5303407"/>
            <a:ext cx="1584325" cy="287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</a:rPr>
              <a:t>logo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</a:rPr>
              <a:t>标注示例</a:t>
            </a:r>
          </a:p>
        </p:txBody>
      </p:sp>
    </p:spTree>
    <p:extLst>
      <p:ext uri="{BB962C8B-B14F-4D97-AF65-F5344CB8AC3E}">
        <p14:creationId xmlns:p14="http://schemas.microsoft.com/office/powerpoint/2010/main" val="244058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657CBC4-D0EB-4331-A92B-269F3A699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127" y="22208"/>
            <a:ext cx="7256925" cy="7878817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544749" y="333154"/>
            <a:ext cx="414532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44" name="矩形 14">
            <a:extLst>
              <a:ext uri="{FF2B5EF4-FFF2-40B4-BE49-F238E27FC236}">
                <a16:creationId xmlns:a16="http://schemas.microsoft.com/office/drawing/2014/main" id="{AB6477F3-84F4-469C-92EF-6628419FFA50}"/>
              </a:ext>
            </a:extLst>
          </p:cNvPr>
          <p:cNvSpPr/>
          <p:nvPr/>
        </p:nvSpPr>
        <p:spPr>
          <a:xfrm>
            <a:off x="7444924" y="1523351"/>
            <a:ext cx="4055399" cy="1208842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受众面广：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2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万人的展会证件均通过此系统注册办理 ，投放精准，彰显企业品牌实力。 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zh-CN" altLang="en-US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突出展示：在注册系统页面底部显示企业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Logo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并链接到指定网站。</a:t>
            </a: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750CF911-4E11-40BD-865B-DEEE15F99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821930"/>
              </p:ext>
            </p:extLst>
          </p:nvPr>
        </p:nvGraphicFramePr>
        <p:xfrm>
          <a:off x="7628739" y="5534156"/>
          <a:ext cx="3328987" cy="78325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12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5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14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数量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单价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10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观众注册系统</a:t>
                      </a:r>
                    </a:p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赞助广告</a:t>
                      </a:r>
                    </a:p>
                  </a:txBody>
                  <a:tcPr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独家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15,000</a:t>
                      </a:r>
                    </a:p>
                  </a:txBody>
                  <a:tcPr marT="45724" marB="45724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图片 1">
            <a:extLst>
              <a:ext uri="{FF2B5EF4-FFF2-40B4-BE49-F238E27FC236}">
                <a16:creationId xmlns:a16="http://schemas.microsoft.com/office/drawing/2014/main" id="{16D3CEA0-3F5E-4E05-8B18-5BCC11646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77" y="1523351"/>
            <a:ext cx="4867875" cy="5010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26644EA-1845-4475-97EA-B3547DBC37BF}"/>
              </a:ext>
            </a:extLst>
          </p:cNvPr>
          <p:cNvSpPr/>
          <p:nvPr/>
        </p:nvSpPr>
        <p:spPr>
          <a:xfrm>
            <a:off x="838270" y="333152"/>
            <a:ext cx="3753031" cy="9862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平面广告 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观众注册系统</a:t>
            </a:r>
          </a:p>
        </p:txBody>
      </p:sp>
    </p:spTree>
    <p:extLst>
      <p:ext uri="{BB962C8B-B14F-4D97-AF65-F5344CB8AC3E}">
        <p14:creationId xmlns:p14="http://schemas.microsoft.com/office/powerpoint/2010/main" val="1874728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657CBC4-D0EB-4331-A92B-269F3A699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343" y="22208"/>
            <a:ext cx="7256925" cy="7878817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650102" y="249523"/>
            <a:ext cx="3668437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BE60ECC9-B263-43DC-9586-D33EA2E59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709515"/>
              </p:ext>
            </p:extLst>
          </p:nvPr>
        </p:nvGraphicFramePr>
        <p:xfrm>
          <a:off x="2912165" y="5552661"/>
          <a:ext cx="6941040" cy="102193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20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2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79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8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13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620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85" marR="87485" marT="43722" marB="43722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项目形式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85" marR="87485" marT="43722" marB="4372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项目尺寸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85" marR="87485" marT="43722" marB="4372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数量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85" marR="87485" marT="43722" marB="4372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单价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85" marR="87485" marT="43722" marB="4372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7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EDM</a:t>
                      </a:r>
                      <a:r>
                        <a:rPr lang="en-US" altLang="zh-CN" sz="1100" kern="1200" baseline="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 banner+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altLang="zh-CN" sz="1100" kern="1200" baseline="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LOGO</a:t>
                      </a:r>
                      <a:endParaRPr lang="en-US" altLang="zh-CN" sz="1100" b="1" kern="1200" baseline="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7485" marR="87485" marT="43722" marB="43722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jpg/gif/ai</a:t>
                      </a:r>
                      <a:endParaRPr lang="en-US" altLang="zh-CN" sz="1100" b="1" kern="12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7485" marR="87485" marT="43722" marB="4372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Banner: 640</a:t>
                      </a:r>
                      <a:r>
                        <a:rPr lang="zh-CN" altLang="en-US" sz="11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*</a:t>
                      </a: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80 px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Logo: </a:t>
                      </a: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矢量图片</a:t>
                      </a:r>
                      <a:endParaRPr lang="en-US" altLang="zh-CN" sz="1100" b="0" kern="12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7485" marR="87485" marT="43722" marB="4372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3</a:t>
                      </a:r>
                      <a:r>
                        <a:rPr lang="zh-CN" altLang="en-US" sz="11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期</a:t>
                      </a:r>
                      <a:endParaRPr lang="en-US" altLang="zh-CN" sz="1100" b="1" kern="12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7485" marR="87485" marT="43722" marB="4372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3,000</a:t>
                      </a:r>
                      <a:endParaRPr lang="en-US" altLang="zh-CN" sz="1100" b="1" kern="12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7485" marR="87485" marT="43722" marB="43722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D4905DDA-B14A-4340-BA38-1FA9064AF66D}"/>
              </a:ext>
            </a:extLst>
          </p:cNvPr>
          <p:cNvSpPr/>
          <p:nvPr/>
        </p:nvSpPr>
        <p:spPr>
          <a:xfrm>
            <a:off x="838270" y="333152"/>
            <a:ext cx="3753031" cy="9862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平面广告 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邮件推广</a:t>
            </a:r>
          </a:p>
        </p:txBody>
      </p:sp>
      <p:sp>
        <p:nvSpPr>
          <p:cNvPr id="10" name="矩形 14">
            <a:extLst>
              <a:ext uri="{FF2B5EF4-FFF2-40B4-BE49-F238E27FC236}">
                <a16:creationId xmlns:a16="http://schemas.microsoft.com/office/drawing/2014/main" id="{C4EE0892-ABB7-4EA6-B3C7-3DE648B0F152}"/>
              </a:ext>
            </a:extLst>
          </p:cNvPr>
          <p:cNvSpPr/>
          <p:nvPr/>
        </p:nvSpPr>
        <p:spPr>
          <a:xfrm>
            <a:off x="6012713" y="1319384"/>
            <a:ext cx="5733115" cy="1532334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zh-CN" sz="1100" dirty="0">
              <a:solidFill>
                <a:schemeClr val="tx1">
                  <a:lumMod val="85000"/>
                  <a:lumOff val="15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lv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Times New Roman" panose="02020603050405020304" pitchFamily="18" charset="0"/>
              </a:rPr>
              <a:t>近</a:t>
            </a:r>
            <a:r>
              <a:rPr lang="en-US" altLang="zh-CN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Times New Roman" panose="02020603050405020304" pitchFamily="18" charset="0"/>
              </a:rPr>
              <a:t>6</a:t>
            </a: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Times New Roman" panose="02020603050405020304" pitchFamily="18" charset="0"/>
              </a:rPr>
              <a:t>万精准企业数据库，定期精准投放。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  <a:p>
            <a:pPr lv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Times New Roman" panose="02020603050405020304" pitchFamily="18" charset="0"/>
              </a:rPr>
              <a:t>高性价比广告形式，高回报的</a:t>
            </a:r>
            <a:r>
              <a:rPr lang="en-US" altLang="zh-CN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Times New Roman" panose="02020603050405020304" pitchFamily="18" charset="0"/>
              </a:rPr>
              <a:t>EDM</a:t>
            </a: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Times New Roman" panose="02020603050405020304" pitchFamily="18" charset="0"/>
              </a:rPr>
              <a:t>推广平台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zh-CN" altLang="en-US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65E487C-5AD3-4E1B-9987-5AF8B2E7D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20" y="1682496"/>
            <a:ext cx="2496097" cy="3264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7A766BE-78A5-4E87-BD03-2A3A3B2E6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447" y="1682496"/>
            <a:ext cx="2396654" cy="3264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130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657CBC4-D0EB-4331-A92B-269F3A699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127" y="22208"/>
            <a:ext cx="7256925" cy="7878817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544748" y="333154"/>
            <a:ext cx="3668437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8" name="矩形 14">
            <a:extLst>
              <a:ext uri="{FF2B5EF4-FFF2-40B4-BE49-F238E27FC236}">
                <a16:creationId xmlns:a16="http://schemas.microsoft.com/office/drawing/2014/main" id="{7E5D3D3F-50AE-45C0-97FD-401C78EA0C9F}"/>
              </a:ext>
            </a:extLst>
          </p:cNvPr>
          <p:cNvSpPr/>
          <p:nvPr/>
        </p:nvSpPr>
        <p:spPr>
          <a:xfrm>
            <a:off x="7618017" y="954043"/>
            <a:ext cx="4055399" cy="1430179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受众面广：官方</a:t>
            </a:r>
            <a:r>
              <a:rPr lang="zh-CN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展会资讯、注册、媒体一站式聚合门户网站。投放至展会结束可收获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40W+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人次曝光量，投放精准，彰显企业品牌实力。 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zh-CN" altLang="en-US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突出展示：在官网首页顶部显示企业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Logo</a:t>
            </a:r>
          </a:p>
          <a:p>
            <a:pPr marL="0" lvl="0" indent="0">
              <a:spcBef>
                <a:spcPct val="0"/>
              </a:spcBef>
              <a:buNone/>
            </a:pP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EF6E3C1C-F45C-41A3-883F-600CE29784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015370"/>
              </p:ext>
            </p:extLst>
          </p:nvPr>
        </p:nvGraphicFramePr>
        <p:xfrm>
          <a:off x="8088784" y="4977115"/>
          <a:ext cx="3584632" cy="80379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28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839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数量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单价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0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官网首页轮播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banner</a:t>
                      </a:r>
                    </a:p>
                  </a:txBody>
                  <a:tcPr marT="45724" marB="45724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个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5,000/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月</a:t>
                      </a:r>
                      <a:endParaRPr lang="en-US" altLang="zh-CN" sz="1200" kern="1200" dirty="0">
                        <a:solidFill>
                          <a:srgbClr val="FF0000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T="45724" marB="45724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0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官网首页轮播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banner</a:t>
                      </a:r>
                    </a:p>
                  </a:txBody>
                  <a:tcPr marT="45724" marB="45724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个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20,000/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年</a:t>
                      </a:r>
                      <a:endParaRPr lang="en-US" altLang="zh-CN" sz="1200" kern="1200" dirty="0">
                        <a:solidFill>
                          <a:srgbClr val="FF0000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T="45724" marB="45724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1235886"/>
                  </a:ext>
                </a:extLst>
              </a:tr>
            </a:tbl>
          </a:graphicData>
        </a:graphic>
      </p:graphicFrame>
      <p:pic>
        <p:nvPicPr>
          <p:cNvPr id="2" name="图片 1">
            <a:extLst>
              <a:ext uri="{FF2B5EF4-FFF2-40B4-BE49-F238E27FC236}">
                <a16:creationId xmlns:a16="http://schemas.microsoft.com/office/drawing/2014/main" id="{32335A40-D510-4794-B6B7-E051035A2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89" y="2372811"/>
            <a:ext cx="7189988" cy="3387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CD3D173-71A1-4C94-9492-80222A7F328D}"/>
              </a:ext>
            </a:extLst>
          </p:cNvPr>
          <p:cNvSpPr/>
          <p:nvPr/>
        </p:nvSpPr>
        <p:spPr>
          <a:xfrm>
            <a:off x="416689" y="3252486"/>
            <a:ext cx="6840638" cy="23496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631A2C5-A089-4998-BA4E-475E997E6DD6}"/>
              </a:ext>
            </a:extLst>
          </p:cNvPr>
          <p:cNvSpPr/>
          <p:nvPr/>
        </p:nvSpPr>
        <p:spPr>
          <a:xfrm>
            <a:off x="544748" y="333152"/>
            <a:ext cx="3753031" cy="14940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平面广告 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官网首页推广</a:t>
            </a:r>
          </a:p>
          <a:p>
            <a:pPr marL="0" indent="0" algn="ctr">
              <a:lnSpc>
                <a:spcPts val="3000"/>
              </a:lnSpc>
              <a:buNone/>
            </a:pPr>
            <a:endParaRPr lang="zh-CN" altLang="en-US" sz="36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9851B87-5E28-497C-8AA7-AC3B9F73FC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1636"/>
          <a:stretch/>
        </p:blipFill>
        <p:spPr>
          <a:xfrm>
            <a:off x="323690" y="3252485"/>
            <a:ext cx="7043054" cy="236794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569D0A1-7EC1-465A-9762-F3F55D7CE039}"/>
              </a:ext>
            </a:extLst>
          </p:cNvPr>
          <p:cNvSpPr/>
          <p:nvPr/>
        </p:nvSpPr>
        <p:spPr>
          <a:xfrm>
            <a:off x="307272" y="3252484"/>
            <a:ext cx="7059472" cy="23679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1930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657CBC4-D0EB-4331-A92B-269F3A699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127" y="22208"/>
            <a:ext cx="7256925" cy="7878817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544749" y="333154"/>
            <a:ext cx="414532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44" name="矩形 14">
            <a:extLst>
              <a:ext uri="{FF2B5EF4-FFF2-40B4-BE49-F238E27FC236}">
                <a16:creationId xmlns:a16="http://schemas.microsoft.com/office/drawing/2014/main" id="{AB6477F3-84F4-469C-92EF-6628419FFA50}"/>
              </a:ext>
            </a:extLst>
          </p:cNvPr>
          <p:cNvSpPr/>
          <p:nvPr/>
        </p:nvSpPr>
        <p:spPr>
          <a:xfrm>
            <a:off x="7599260" y="1543054"/>
            <a:ext cx="4055399" cy="2094190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受众面广：在</a:t>
            </a:r>
            <a:r>
              <a:rPr lang="en-US" altLang="zh-CN" sz="13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1W+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粉丝的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PC BDM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官方微信号平台上获得十足的曝光，粉丝群体均为造纸和降解产业相关人士，投放精准。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lvl="0" indent="0">
              <a:spcBef>
                <a:spcPct val="0"/>
              </a:spcBef>
              <a:buNone/>
            </a:pPr>
            <a:endParaRPr lang="zh-CN" altLang="en-US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突出展示：在微信公众号推文顶部、底部展示您的企业与产品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banner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或独家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LOGO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。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定制内容：为您定制独家头条文章，并发布在展会官方公众号，覆盖面广，投放更精准。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86F38F76-30D2-449A-ADE3-3C6E93418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011758"/>
              </p:ext>
            </p:extLst>
          </p:nvPr>
        </p:nvGraphicFramePr>
        <p:xfrm>
          <a:off x="7697165" y="4531547"/>
          <a:ext cx="3764033" cy="132027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09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7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40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数量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单价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10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微信推文顶部</a:t>
                      </a:r>
                      <a:endParaRPr lang="en-US" altLang="zh-CN" sz="1200" kern="1200" dirty="0">
                        <a:solidFill>
                          <a:schemeClr val="dk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赞助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LOGO</a:t>
                      </a:r>
                    </a:p>
                  </a:txBody>
                  <a:tcPr marT="45724" marB="45724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预约时段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5,000/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篇</a:t>
                      </a:r>
                      <a:endParaRPr lang="en-US" altLang="zh-CN" sz="1200" kern="12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T="45724" marB="45724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20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微信推文底部</a:t>
                      </a:r>
                      <a:r>
                        <a:rPr lang="en-US" altLang="zh-CN" sz="1200" kern="120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banner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20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尺寸：</a:t>
                      </a:r>
                      <a:r>
                        <a:rPr lang="en-US" altLang="zh-CN" sz="1200" kern="120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300</a:t>
                      </a:r>
                      <a:r>
                        <a:rPr lang="zh-CN" altLang="en-US" sz="1200" kern="120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*</a:t>
                      </a:r>
                      <a:r>
                        <a:rPr lang="en-US" altLang="zh-CN" sz="1200" kern="120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150</a:t>
                      </a:r>
                      <a:endParaRPr lang="en-US" altLang="zh-CN" sz="1200" kern="1200" dirty="0">
                        <a:solidFill>
                          <a:schemeClr val="dk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T="45724" marB="45724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预约时段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3,000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/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篇</a:t>
                      </a:r>
                      <a:endParaRPr lang="en-US" altLang="zh-CN" sz="1200" kern="1200" dirty="0">
                        <a:solidFill>
                          <a:srgbClr val="FF0000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T="45724" marB="45724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67C98E19-C415-4006-B5C9-1FF0F75D617B}"/>
              </a:ext>
            </a:extLst>
          </p:cNvPr>
          <p:cNvSpPr/>
          <p:nvPr/>
        </p:nvSpPr>
        <p:spPr>
          <a:xfrm>
            <a:off x="777265" y="335419"/>
            <a:ext cx="3753031" cy="14940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平面广告 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官方微信推广</a:t>
            </a:r>
          </a:p>
          <a:p>
            <a:pPr marL="0" indent="0" algn="ctr">
              <a:lnSpc>
                <a:spcPts val="3000"/>
              </a:lnSpc>
              <a:buNone/>
            </a:pPr>
            <a:endParaRPr lang="zh-CN" altLang="en-US" sz="36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7D61AFB-89E4-4244-8C14-8A2FE853B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209" y="1543054"/>
            <a:ext cx="2641043" cy="5082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46F09C5-88C2-4617-BBF3-CF451B0D8E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1260"/>
          <a:stretch/>
        </p:blipFill>
        <p:spPr>
          <a:xfrm>
            <a:off x="1738209" y="2994183"/>
            <a:ext cx="2641042" cy="232076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07A3A51-CFA1-4DCF-97A2-6DC15F618B88}"/>
              </a:ext>
            </a:extLst>
          </p:cNvPr>
          <p:cNvSpPr txBox="1"/>
          <p:nvPr/>
        </p:nvSpPr>
        <p:spPr>
          <a:xfrm>
            <a:off x="2032822" y="3732202"/>
            <a:ext cx="190324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00" dirty="0">
                <a:solidFill>
                  <a:srgbClr val="FF0000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 Banner</a:t>
            </a:r>
          </a:p>
        </p:txBody>
      </p:sp>
    </p:spTree>
    <p:extLst>
      <p:ext uri="{BB962C8B-B14F-4D97-AF65-F5344CB8AC3E}">
        <p14:creationId xmlns:p14="http://schemas.microsoft.com/office/powerpoint/2010/main" val="3052861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657CBC4-D0EB-4331-A92B-269F3A699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5695" y="301198"/>
            <a:ext cx="7256925" cy="7878817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544749" y="333154"/>
            <a:ext cx="6041246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展会现场照片直播平台首页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052487D3-9E9D-42D7-9FCF-D8BF27C542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09966"/>
              </p:ext>
            </p:extLst>
          </p:nvPr>
        </p:nvGraphicFramePr>
        <p:xfrm>
          <a:off x="6413493" y="5412928"/>
          <a:ext cx="5184360" cy="89523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354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9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387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数量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单价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1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b="0" i="0" u="none" kern="1200" baseline="0" dirty="0">
                        <a:solidFill>
                          <a:schemeClr val="dk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0" i="0" u="none" kern="1200" baseline="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展会照片直播首页推介</a:t>
                      </a:r>
                      <a:endParaRPr lang="en-US" altLang="zh-CN" sz="1200" b="0" i="0" u="none" kern="1200" baseline="0" dirty="0">
                        <a:solidFill>
                          <a:schemeClr val="dk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1200" kern="1200" dirty="0">
                        <a:solidFill>
                          <a:schemeClr val="dk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T="45724" marB="45724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家图片轮播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10,000</a:t>
                      </a:r>
                    </a:p>
                  </a:txBody>
                  <a:tcPr marT="45724" marB="45724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3730F237-0352-4664-941B-F1AAAF2ED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60" y="1426817"/>
            <a:ext cx="4118691" cy="2409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90B1812-0ECE-4C6D-A624-0D2297766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32" y="4055232"/>
            <a:ext cx="1763692" cy="11774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4DB66A0-7662-4AA1-848E-3FF08FE77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762" y="4055232"/>
            <a:ext cx="1773175" cy="11774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C151207-A22B-4E2A-9E36-7404A0997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1275" y="5285920"/>
            <a:ext cx="1843462" cy="111419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4464937-D21B-40E0-99F8-9F3CEB020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511" y="5285920"/>
            <a:ext cx="1759426" cy="111419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156185D-DF30-406B-AC1F-A4FDA47332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732" y="5285920"/>
            <a:ext cx="1763692" cy="11492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2B157E0-4C67-419B-AF09-88012484E3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1275" y="4055232"/>
            <a:ext cx="1843462" cy="1177480"/>
          </a:xfrm>
          <a:prstGeom prst="rect">
            <a:avLst/>
          </a:prstGeom>
        </p:spPr>
      </p:pic>
      <p:sp>
        <p:nvSpPr>
          <p:cNvPr id="16" name="矩形 14">
            <a:extLst>
              <a:ext uri="{FF2B5EF4-FFF2-40B4-BE49-F238E27FC236}">
                <a16:creationId xmlns:a16="http://schemas.microsoft.com/office/drawing/2014/main" id="{71350EC2-1D8F-4514-86C1-730798978DFA}"/>
              </a:ext>
            </a:extLst>
          </p:cNvPr>
          <p:cNvSpPr/>
          <p:nvPr/>
        </p:nvSpPr>
        <p:spPr>
          <a:xfrm>
            <a:off x="7591852" y="1317300"/>
            <a:ext cx="4055399" cy="2315528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展会现场图片直播平台，在近万家专业展商及观众面前展示公司品牌，公司的简介及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LOGO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展示在企业面前机会难得。通过平台展示，您可以获得：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从展会到结束后持续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1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个月的品牌推广机会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在潜在展商及观众面前扩大影响力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挖掘潜在的合作商机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展示周期：展会期间及展会后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1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个月时间。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4127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657CBC4-D0EB-4331-A92B-269F3A699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053" y="300504"/>
            <a:ext cx="7256925" cy="7878817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544749" y="333154"/>
            <a:ext cx="410827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权威媒体专访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052487D3-9E9D-42D7-9FCF-D8BF27C542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344240"/>
              </p:ext>
            </p:extLst>
          </p:nvPr>
        </p:nvGraphicFramePr>
        <p:xfrm>
          <a:off x="6729984" y="5420016"/>
          <a:ext cx="4768373" cy="59650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66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6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217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bg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名额</a:t>
                      </a:r>
                    </a:p>
                  </a:txBody>
                  <a:tcPr marL="87493" marR="87493" marT="43751" marB="437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单价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0" i="0" u="none" kern="1200" baseline="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媒体专访</a:t>
                      </a:r>
                      <a:endParaRPr lang="en-US" altLang="zh-CN" sz="1200" b="0" i="0" u="none" kern="1200" baseline="0" dirty="0">
                        <a:solidFill>
                          <a:schemeClr val="dk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T="45724" marB="45724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6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6,000</a:t>
                      </a:r>
                    </a:p>
                  </a:txBody>
                  <a:tcPr marT="45724" marB="45724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矩形 14">
            <a:extLst>
              <a:ext uri="{FF2B5EF4-FFF2-40B4-BE49-F238E27FC236}">
                <a16:creationId xmlns:a16="http://schemas.microsoft.com/office/drawing/2014/main" id="{1A0969E0-17D0-4FB9-B9B2-32C4389513AE}"/>
              </a:ext>
            </a:extLst>
          </p:cNvPr>
          <p:cNvSpPr/>
          <p:nvPr/>
        </p:nvSpPr>
        <p:spPr>
          <a:xfrm>
            <a:off x="7404851" y="1568216"/>
            <a:ext cx="4055399" cy="1430179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在权威行业媒体上进行“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1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对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1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”独家专访，机会十分难得。通过专访，您可以达到：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lvl="0" indent="0">
              <a:spcBef>
                <a:spcPct val="0"/>
              </a:spcBef>
              <a:buNone/>
            </a:pP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lvl="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扩大品牌行业影响力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lvl="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推广新业务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lvl="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收集潜在销售线索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F47BD41-4EDE-4CCE-94F6-E6746946B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7" y="1631188"/>
            <a:ext cx="3260547" cy="2173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1ADA5D3-CAAC-4600-BEE0-B7DBDF3C0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090" y="3926751"/>
            <a:ext cx="3608582" cy="2406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9061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544749" y="333154"/>
            <a:ext cx="410827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境外市场机会对接</a:t>
            </a:r>
          </a:p>
        </p:txBody>
      </p:sp>
      <p:sp>
        <p:nvSpPr>
          <p:cNvPr id="9" name="矩形 14">
            <a:extLst>
              <a:ext uri="{FF2B5EF4-FFF2-40B4-BE49-F238E27FC236}">
                <a16:creationId xmlns:a16="http://schemas.microsoft.com/office/drawing/2014/main" id="{1A0969E0-17D0-4FB9-B9B2-32C4389513AE}"/>
              </a:ext>
            </a:extLst>
          </p:cNvPr>
          <p:cNvSpPr/>
          <p:nvPr/>
        </p:nvSpPr>
        <p:spPr>
          <a:xfrm>
            <a:off x="5515434" y="501692"/>
            <a:ext cx="6131817" cy="1396127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       </a:t>
            </a:r>
            <a:r>
              <a:rPr lang="zh-CN" altLang="en-US" sz="1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展会主办单位</a:t>
            </a:r>
            <a:r>
              <a:rPr lang="zh-CN" altLang="zh-CN" sz="14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中国化工信息中心（</a:t>
            </a:r>
            <a:r>
              <a:rPr lang="en-US" altLang="zh-CN" sz="14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CNCIC</a:t>
            </a:r>
            <a:r>
              <a:rPr lang="zh-CN" altLang="zh-CN" sz="14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）</a:t>
            </a:r>
            <a:r>
              <a:rPr lang="zh-CN" altLang="en-US" sz="1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属于</a:t>
            </a:r>
            <a:r>
              <a:rPr lang="zh-CN" altLang="zh-CN" sz="1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国家级行业信息研究机构</a:t>
            </a:r>
            <a:r>
              <a:rPr lang="zh-CN" altLang="en-US" sz="1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，在</a:t>
            </a:r>
            <a:r>
              <a:rPr lang="zh-CN" altLang="zh-CN" sz="1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化工行业享有盛誉</a:t>
            </a:r>
            <a:r>
              <a:rPr lang="zh-CN" altLang="en-US" sz="1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。</a:t>
            </a:r>
            <a:endParaRPr lang="en-US" altLang="zh-CN" sz="14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       在俄罗斯、越南、印尼等一带一路国家，</a:t>
            </a:r>
            <a:r>
              <a:rPr lang="en-US" altLang="zh-CN" sz="14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CNCIC</a:t>
            </a:r>
            <a:r>
              <a:rPr lang="zh-CN" altLang="en-US" sz="1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与当地政府、协会、知名企业合作，可为您提供展会、新闻发布会、产品对接会等品牌推广机会。报名多展可以享受联展折扣，具体需求请与展会项目人员对接。</a:t>
            </a:r>
            <a:endParaRPr lang="en-US" altLang="zh-CN" sz="14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A13D2AB-CD4C-4CE4-859F-5EDE5413C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63" y="3675889"/>
            <a:ext cx="2569464" cy="17051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AA30272-54B9-407F-9207-2BB099579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005" y="5118519"/>
            <a:ext cx="2237761" cy="1491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A79D38A-0241-4B12-B96F-15252C9104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/>
          <a:stretch/>
        </p:blipFill>
        <p:spPr>
          <a:xfrm>
            <a:off x="144506" y="1409455"/>
            <a:ext cx="3283679" cy="2266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1C0BA6FC-50D2-4AEF-8CFC-6DB9EF90360B}"/>
              </a:ext>
            </a:extLst>
          </p:cNvPr>
          <p:cNvGrpSpPr/>
          <p:nvPr/>
        </p:nvGrpSpPr>
        <p:grpSpPr>
          <a:xfrm>
            <a:off x="4979890" y="3016376"/>
            <a:ext cx="477404" cy="2102144"/>
            <a:chOff x="2714629" y="2405614"/>
            <a:chExt cx="1370077" cy="2658704"/>
          </a:xfrm>
        </p:grpSpPr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AF8F8FAC-3E9F-4DAB-9062-8B0BDB7A2FD7}"/>
                </a:ext>
              </a:extLst>
            </p:cNvPr>
            <p:cNvCxnSpPr/>
            <p:nvPr/>
          </p:nvCxnSpPr>
          <p:spPr>
            <a:xfrm flipV="1">
              <a:off x="2768082" y="2405614"/>
              <a:ext cx="1256441" cy="781972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8E4BCA2A-8A66-47D2-A4E6-4ED27838D50A}"/>
                </a:ext>
              </a:extLst>
            </p:cNvPr>
            <p:cNvCxnSpPr/>
            <p:nvPr/>
          </p:nvCxnSpPr>
          <p:spPr>
            <a:xfrm>
              <a:off x="2828265" y="3734965"/>
              <a:ext cx="1256441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74738559-4469-485F-B128-20C12A1A820A}"/>
                </a:ext>
              </a:extLst>
            </p:cNvPr>
            <p:cNvCxnSpPr/>
            <p:nvPr/>
          </p:nvCxnSpPr>
          <p:spPr>
            <a:xfrm>
              <a:off x="2714629" y="4282346"/>
              <a:ext cx="1256441" cy="781972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A27EA6-2050-4A45-BB2A-A55BDC42AD80}"/>
              </a:ext>
            </a:extLst>
          </p:cNvPr>
          <p:cNvGrpSpPr/>
          <p:nvPr/>
        </p:nvGrpSpPr>
        <p:grpSpPr>
          <a:xfrm>
            <a:off x="5559289" y="2748729"/>
            <a:ext cx="1731773" cy="524202"/>
            <a:chOff x="2493126" y="2308466"/>
            <a:chExt cx="1873946" cy="703775"/>
          </a:xfrm>
          <a:solidFill>
            <a:srgbClr val="02918B"/>
          </a:solidFill>
        </p:grpSpPr>
        <p:sp>
          <p:nvSpPr>
            <p:cNvPr id="25" name="圆角矩形 25">
              <a:extLst>
                <a:ext uri="{FF2B5EF4-FFF2-40B4-BE49-F238E27FC236}">
                  <a16:creationId xmlns:a16="http://schemas.microsoft.com/office/drawing/2014/main" id="{355F57EB-2E65-46DD-ADEC-BFE8ADA35710}"/>
                </a:ext>
              </a:extLst>
            </p:cNvPr>
            <p:cNvSpPr/>
            <p:nvPr/>
          </p:nvSpPr>
          <p:spPr>
            <a:xfrm>
              <a:off x="2493126" y="2308466"/>
              <a:ext cx="1873946" cy="70377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" panose="020B0500000000000000" pitchFamily="34" charset="-122"/>
                <a:ea typeface="思源黑体 CN" panose="020B0500000000000000" pitchFamily="34" charset="-122"/>
              </a:endParaRP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338DAF94-0F48-464B-B91E-DD62AFD677ED}"/>
                </a:ext>
              </a:extLst>
            </p:cNvPr>
            <p:cNvSpPr txBox="1"/>
            <p:nvPr/>
          </p:nvSpPr>
          <p:spPr>
            <a:xfrm>
              <a:off x="2592111" y="2366953"/>
              <a:ext cx="1675975" cy="61981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思源黑体 CN" panose="020B0500000000000000" pitchFamily="34" charset="-122"/>
                  <a:ea typeface="思源黑体 CN" panose="020B0500000000000000" pitchFamily="34" charset="-122"/>
                </a:rPr>
                <a:t>越南</a:t>
              </a:r>
              <a:r>
                <a:rPr lang="en-US" altLang="zh-CN" sz="2400" dirty="0">
                  <a:solidFill>
                    <a:schemeClr val="bg1"/>
                  </a:solidFill>
                  <a:latin typeface="思源黑体 CN" panose="020B0500000000000000" pitchFamily="34" charset="-122"/>
                  <a:ea typeface="思源黑体 CN" panose="020B0500000000000000" pitchFamily="34" charset="-122"/>
                </a:rPr>
                <a:t>-</a:t>
              </a:r>
              <a:r>
                <a:rPr lang="zh-CN" altLang="en-US" sz="2400" dirty="0">
                  <a:solidFill>
                    <a:schemeClr val="bg1"/>
                  </a:solidFill>
                  <a:latin typeface="思源黑体 CN" panose="020B0500000000000000" pitchFamily="34" charset="-122"/>
                  <a:ea typeface="思源黑体 CN" panose="020B0500000000000000" pitchFamily="34" charset="-122"/>
                </a:rPr>
                <a:t>主办</a:t>
              </a:r>
            </a:p>
          </p:txBody>
        </p:sp>
      </p:grpSp>
      <p:sp>
        <p:nvSpPr>
          <p:cNvPr id="28" name="平行四边形 27">
            <a:extLst>
              <a:ext uri="{FF2B5EF4-FFF2-40B4-BE49-F238E27FC236}">
                <a16:creationId xmlns:a16="http://schemas.microsoft.com/office/drawing/2014/main" id="{FD886CFB-DCC7-42FC-9080-FF3728D109F1}"/>
              </a:ext>
            </a:extLst>
          </p:cNvPr>
          <p:cNvSpPr/>
          <p:nvPr/>
        </p:nvSpPr>
        <p:spPr>
          <a:xfrm>
            <a:off x="7562392" y="2748729"/>
            <a:ext cx="4231502" cy="524202"/>
          </a:xfrm>
          <a:prstGeom prst="parallelogram">
            <a:avLst/>
          </a:prstGeom>
          <a:solidFill>
            <a:srgbClr val="029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2024越南国际造纸和包装工业展</a:t>
            </a:r>
            <a:endParaRPr lang="en-US" altLang="zh-CN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31" name="圆角矩形 31">
            <a:extLst>
              <a:ext uri="{FF2B5EF4-FFF2-40B4-BE49-F238E27FC236}">
                <a16:creationId xmlns:a16="http://schemas.microsoft.com/office/drawing/2014/main" id="{D51FE064-6710-4477-972E-5D0B2CC90F6C}"/>
              </a:ext>
            </a:extLst>
          </p:cNvPr>
          <p:cNvSpPr/>
          <p:nvPr/>
        </p:nvSpPr>
        <p:spPr>
          <a:xfrm>
            <a:off x="5515434" y="3805346"/>
            <a:ext cx="1663422" cy="524202"/>
          </a:xfrm>
          <a:prstGeom prst="roundRect">
            <a:avLst/>
          </a:prstGeom>
          <a:solidFill>
            <a:srgbClr val="E44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印尼</a:t>
            </a:r>
            <a:r>
              <a:rPr lang="en-US" altLang="zh-CN" sz="2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-</a:t>
            </a:r>
            <a:r>
              <a:rPr lang="zh-CN" altLang="en-US" sz="2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主办</a:t>
            </a:r>
          </a:p>
        </p:txBody>
      </p:sp>
      <p:sp>
        <p:nvSpPr>
          <p:cNvPr id="34" name="平行四边形 33">
            <a:extLst>
              <a:ext uri="{FF2B5EF4-FFF2-40B4-BE49-F238E27FC236}">
                <a16:creationId xmlns:a16="http://schemas.microsoft.com/office/drawing/2014/main" id="{BA7145AC-455D-4FC9-A8B6-F53101405505}"/>
              </a:ext>
            </a:extLst>
          </p:cNvPr>
          <p:cNvSpPr/>
          <p:nvPr/>
        </p:nvSpPr>
        <p:spPr>
          <a:xfrm>
            <a:off x="7503013" y="3805346"/>
            <a:ext cx="4150921" cy="524202"/>
          </a:xfrm>
          <a:prstGeom prst="parallelogram">
            <a:avLst/>
          </a:prstGeom>
          <a:solidFill>
            <a:srgbClr val="E44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37" name="圆角矩形 37">
            <a:extLst>
              <a:ext uri="{FF2B5EF4-FFF2-40B4-BE49-F238E27FC236}">
                <a16:creationId xmlns:a16="http://schemas.microsoft.com/office/drawing/2014/main" id="{E7436DFD-9209-4923-888A-C6F4F8284F32}"/>
              </a:ext>
            </a:extLst>
          </p:cNvPr>
          <p:cNvSpPr/>
          <p:nvPr/>
        </p:nvSpPr>
        <p:spPr>
          <a:xfrm>
            <a:off x="5457294" y="4970660"/>
            <a:ext cx="1910874" cy="524202"/>
          </a:xfrm>
          <a:prstGeom prst="roundRect">
            <a:avLst/>
          </a:prstGeom>
          <a:solidFill>
            <a:srgbClr val="1AA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俄罗斯</a:t>
            </a:r>
            <a:r>
              <a:rPr lang="en-US" altLang="zh-CN" sz="2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-</a:t>
            </a:r>
            <a:r>
              <a:rPr lang="zh-CN" altLang="en-US" sz="2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总代</a:t>
            </a:r>
          </a:p>
        </p:txBody>
      </p:sp>
      <p:sp>
        <p:nvSpPr>
          <p:cNvPr id="40" name="平行四边形 39">
            <a:extLst>
              <a:ext uri="{FF2B5EF4-FFF2-40B4-BE49-F238E27FC236}">
                <a16:creationId xmlns:a16="http://schemas.microsoft.com/office/drawing/2014/main" id="{E493A6BB-C2F8-4A6B-977D-8548C8B7C058}"/>
              </a:ext>
            </a:extLst>
          </p:cNvPr>
          <p:cNvSpPr/>
          <p:nvPr/>
        </p:nvSpPr>
        <p:spPr>
          <a:xfrm>
            <a:off x="7503013" y="4982596"/>
            <a:ext cx="4037233" cy="524202"/>
          </a:xfrm>
          <a:prstGeom prst="parallelogram">
            <a:avLst/>
          </a:prstGeom>
          <a:solidFill>
            <a:srgbClr val="1AA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077C18ED-02CF-4137-AE98-4CEAD04D600B}"/>
              </a:ext>
            </a:extLst>
          </p:cNvPr>
          <p:cNvGrpSpPr/>
          <p:nvPr/>
        </p:nvGrpSpPr>
        <p:grpSpPr>
          <a:xfrm>
            <a:off x="3658362" y="3368513"/>
            <a:ext cx="1397869" cy="1397871"/>
            <a:chOff x="951533" y="2718402"/>
            <a:chExt cx="1876732" cy="1876733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5B62A30D-9AD6-4EB8-BF0C-0C10546F0C1A}"/>
                </a:ext>
              </a:extLst>
            </p:cNvPr>
            <p:cNvSpPr/>
            <p:nvPr/>
          </p:nvSpPr>
          <p:spPr>
            <a:xfrm>
              <a:off x="951533" y="2718402"/>
              <a:ext cx="1876732" cy="1876733"/>
            </a:xfrm>
            <a:prstGeom prst="ellipse">
              <a:avLst/>
            </a:prstGeom>
            <a:solidFill>
              <a:srgbClr val="F473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" panose="020B0500000000000000" pitchFamily="34" charset="-122"/>
                <a:ea typeface="思源黑体 CN" panose="020B0500000000000000" pitchFamily="34" charset="-122"/>
              </a:endParaRPr>
            </a:p>
          </p:txBody>
        </p:sp>
        <p:sp>
          <p:nvSpPr>
            <p:cNvPr id="44" name="TextBox 44">
              <a:extLst>
                <a:ext uri="{FF2B5EF4-FFF2-40B4-BE49-F238E27FC236}">
                  <a16:creationId xmlns:a16="http://schemas.microsoft.com/office/drawing/2014/main" id="{8B83FAB9-1247-4C36-9EFA-2AA9E4983033}"/>
                </a:ext>
              </a:extLst>
            </p:cNvPr>
            <p:cNvSpPr txBox="1"/>
            <p:nvPr/>
          </p:nvSpPr>
          <p:spPr>
            <a:xfrm>
              <a:off x="1314468" y="2974970"/>
              <a:ext cx="1280952" cy="1363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000" dirty="0">
                  <a:solidFill>
                    <a:schemeClr val="bg1"/>
                  </a:solidFill>
                  <a:latin typeface="思源黑体 CN" panose="020B0500000000000000" pitchFamily="34" charset="-122"/>
                  <a:ea typeface="思源黑体 CN" panose="020B0500000000000000" pitchFamily="34" charset="-122"/>
                </a:rPr>
                <a:t>境外</a:t>
              </a:r>
              <a:endParaRPr lang="en-US" altLang="zh-CN" sz="3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endParaRPr>
            </a:p>
            <a:p>
              <a:r>
                <a:rPr lang="zh-CN" altLang="en-US" sz="3000" dirty="0">
                  <a:solidFill>
                    <a:schemeClr val="bg1"/>
                  </a:solidFill>
                  <a:latin typeface="思源黑体 CN" panose="020B0500000000000000" pitchFamily="34" charset="-122"/>
                  <a:ea typeface="思源黑体 CN" panose="020B0500000000000000" pitchFamily="34" charset="-122"/>
                </a:rPr>
                <a:t>项目</a:t>
              </a: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9BA571C8-52D1-4AB0-8457-679753EFF273}"/>
              </a:ext>
            </a:extLst>
          </p:cNvPr>
          <p:cNvSpPr/>
          <p:nvPr/>
        </p:nvSpPr>
        <p:spPr>
          <a:xfrm>
            <a:off x="8240190" y="3282611"/>
            <a:ext cx="2428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dirty="0">
                <a:solidFill>
                  <a:srgbClr val="02918B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Paper Chain Vietnam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0EEEBC10-6E5E-4F2C-91A3-87BE4CA7B7CB}"/>
              </a:ext>
            </a:extLst>
          </p:cNvPr>
          <p:cNvSpPr txBox="1"/>
          <p:nvPr/>
        </p:nvSpPr>
        <p:spPr>
          <a:xfrm>
            <a:off x="7915966" y="3785985"/>
            <a:ext cx="3076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16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2024印尼国际造纸和印包工业展</a:t>
            </a:r>
            <a:endParaRPr lang="en-US" altLang="zh-CN" sz="16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algn="ctr"/>
            <a:r>
              <a:rPr lang="zh-CN" altLang="zh-CN" sz="16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印尼国际工业水处理展</a:t>
            </a:r>
          </a:p>
          <a:p>
            <a:pPr algn="ctr"/>
            <a:endParaRPr lang="zh-CN" altLang="en-US" sz="16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A7ECEDE2-7474-4707-B6D3-9D076A6F4BC9}"/>
              </a:ext>
            </a:extLst>
          </p:cNvPr>
          <p:cNvSpPr/>
          <p:nvPr/>
        </p:nvSpPr>
        <p:spPr>
          <a:xfrm>
            <a:off x="7558105" y="4375893"/>
            <a:ext cx="37267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sz="1600" dirty="0">
                <a:solidFill>
                  <a:srgbClr val="E44B42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Paper Chain + Clean Water Indonesia 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F0CC639A-A16C-4B5F-9061-7A819AA3496D}"/>
              </a:ext>
            </a:extLst>
          </p:cNvPr>
          <p:cNvSpPr txBox="1"/>
          <p:nvPr/>
        </p:nvSpPr>
        <p:spPr>
          <a:xfrm>
            <a:off x="7733223" y="5073248"/>
            <a:ext cx="344196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2024俄罗斯国际制浆造纸工业展</a:t>
            </a:r>
          </a:p>
          <a:p>
            <a:pPr algn="ctr"/>
            <a:endParaRPr lang="zh-CN" altLang="en-US" sz="16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CF9AC038-315F-495C-BAE1-C45177CAF20F}"/>
              </a:ext>
            </a:extLst>
          </p:cNvPr>
          <p:cNvSpPr/>
          <p:nvPr/>
        </p:nvSpPr>
        <p:spPr>
          <a:xfrm>
            <a:off x="8710188" y="5578931"/>
            <a:ext cx="1488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sz="1600" dirty="0">
                <a:solidFill>
                  <a:srgbClr val="015672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Pulp For</a:t>
            </a:r>
            <a:r>
              <a:rPr lang="en-US" altLang="zh-CN" sz="1600" dirty="0">
                <a:solidFill>
                  <a:srgbClr val="015672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 2024</a:t>
            </a:r>
            <a:endParaRPr lang="zh-CN" altLang="zh-CN" sz="1600" dirty="0">
              <a:solidFill>
                <a:srgbClr val="015672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34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Top Corners Rounded 69">
            <a:extLst>
              <a:ext uri="{FF2B5EF4-FFF2-40B4-BE49-F238E27FC236}">
                <a16:creationId xmlns:a16="http://schemas.microsoft.com/office/drawing/2014/main" id="{08FA3606-EBB5-4D39-B7C0-CEB425C92078}"/>
              </a:ext>
            </a:extLst>
          </p:cNvPr>
          <p:cNvSpPr/>
          <p:nvPr/>
        </p:nvSpPr>
        <p:spPr>
          <a:xfrm rot="5400000">
            <a:off x="7683233" y="123971"/>
            <a:ext cx="595707" cy="319193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158CD7"/>
              </a:gs>
              <a:gs pos="100000">
                <a:srgbClr val="1CA97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pic>
        <p:nvPicPr>
          <p:cNvPr id="28" name="图片 27" descr="PPT模板-24">
            <a:extLst>
              <a:ext uri="{FF2B5EF4-FFF2-40B4-BE49-F238E27FC236}">
                <a16:creationId xmlns:a16="http://schemas.microsoft.com/office/drawing/2014/main" id="{1BC8715D-B232-48F6-B386-2843B9980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772" y="1205889"/>
            <a:ext cx="993521" cy="993521"/>
          </a:xfrm>
          <a:prstGeom prst="rect">
            <a:avLst/>
          </a:prstGeom>
        </p:spPr>
      </p:pic>
      <p:sp>
        <p:nvSpPr>
          <p:cNvPr id="26" name="Rectangle: Top Corners Rounded 69">
            <a:extLst>
              <a:ext uri="{FF2B5EF4-FFF2-40B4-BE49-F238E27FC236}">
                <a16:creationId xmlns:a16="http://schemas.microsoft.com/office/drawing/2014/main" id="{5955BF73-6FC7-42B2-B2ED-658F77550FBF}"/>
              </a:ext>
            </a:extLst>
          </p:cNvPr>
          <p:cNvSpPr/>
          <p:nvPr/>
        </p:nvSpPr>
        <p:spPr>
          <a:xfrm rot="5400000">
            <a:off x="7691709" y="2521195"/>
            <a:ext cx="595707" cy="319193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158CD7"/>
              </a:gs>
              <a:gs pos="100000">
                <a:srgbClr val="1CA97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5" name="Rectangle: Top Corners Rounded 69">
            <a:extLst>
              <a:ext uri="{FF2B5EF4-FFF2-40B4-BE49-F238E27FC236}">
                <a16:creationId xmlns:a16="http://schemas.microsoft.com/office/drawing/2014/main" id="{A6377428-5904-480F-8839-6CBE2414710F}"/>
              </a:ext>
            </a:extLst>
          </p:cNvPr>
          <p:cNvSpPr/>
          <p:nvPr/>
        </p:nvSpPr>
        <p:spPr>
          <a:xfrm rot="5400000">
            <a:off x="7691709" y="1323751"/>
            <a:ext cx="595707" cy="319193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158CD7"/>
              </a:gs>
              <a:gs pos="100000">
                <a:srgbClr val="1CA97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591E494-B294-4E1A-A3BD-07C93CB3E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2" y="177512"/>
            <a:ext cx="622312" cy="687662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991E958-2BCA-4B0C-88DD-66D997D1A527}"/>
              </a:ext>
            </a:extLst>
          </p:cNvPr>
          <p:cNvCxnSpPr>
            <a:cxnSpLocks/>
          </p:cNvCxnSpPr>
          <p:nvPr/>
        </p:nvCxnSpPr>
        <p:spPr>
          <a:xfrm>
            <a:off x="8903598" y="347043"/>
            <a:ext cx="0" cy="4399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ED8669F9-C62C-4380-9C14-7762653AF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9775" y="4505325"/>
            <a:ext cx="2562225" cy="2352675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F936A54C-E23D-477E-86AC-A6ABC2367864}"/>
              </a:ext>
            </a:extLst>
          </p:cNvPr>
          <p:cNvSpPr/>
          <p:nvPr/>
        </p:nvSpPr>
        <p:spPr>
          <a:xfrm>
            <a:off x="0" y="0"/>
            <a:ext cx="4732712" cy="6858000"/>
          </a:xfrm>
          <a:prstGeom prst="rect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E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7" name="文本占位符 1">
            <a:extLst>
              <a:ext uri="{FF2B5EF4-FFF2-40B4-BE49-F238E27FC236}">
                <a16:creationId xmlns:a16="http://schemas.microsoft.com/office/drawing/2014/main" id="{688083A9-33FF-4C04-93D6-FE5E4EA3286D}"/>
              </a:ext>
            </a:extLst>
          </p:cNvPr>
          <p:cNvSpPr txBox="1">
            <a:spLocks/>
          </p:cNvSpPr>
          <p:nvPr/>
        </p:nvSpPr>
        <p:spPr>
          <a:xfrm>
            <a:off x="380089" y="2183009"/>
            <a:ext cx="4563288" cy="8777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48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+mn-ea"/>
                <a:sym typeface="+mn-lt"/>
              </a:rPr>
              <a:t>大会赞助方案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4CCE54B8-DEB4-4089-9FDB-7E420635F0F8}"/>
              </a:ext>
            </a:extLst>
          </p:cNvPr>
          <p:cNvSpPr txBox="1"/>
          <p:nvPr/>
        </p:nvSpPr>
        <p:spPr>
          <a:xfrm>
            <a:off x="7287942" y="1532391"/>
            <a:ext cx="366711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钻石赞助</a:t>
            </a:r>
          </a:p>
        </p:txBody>
      </p:sp>
      <p:sp>
        <p:nvSpPr>
          <p:cNvPr id="15" name="文本框 30">
            <a:extLst>
              <a:ext uri="{FF2B5EF4-FFF2-40B4-BE49-F238E27FC236}">
                <a16:creationId xmlns:a16="http://schemas.microsoft.com/office/drawing/2014/main" id="{8EBC15FB-9F3F-4CFD-B739-8B2E9E404925}"/>
              </a:ext>
            </a:extLst>
          </p:cNvPr>
          <p:cNvSpPr txBox="1"/>
          <p:nvPr/>
        </p:nvSpPr>
        <p:spPr>
          <a:xfrm>
            <a:off x="5909975" y="1500294"/>
            <a:ext cx="346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1</a:t>
            </a:r>
            <a:endParaRPr lang="zh-CN" altLang="en-US" sz="24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8" name="TextBox 29">
            <a:extLst>
              <a:ext uri="{FF2B5EF4-FFF2-40B4-BE49-F238E27FC236}">
                <a16:creationId xmlns:a16="http://schemas.microsoft.com/office/drawing/2014/main" id="{465A5E6C-FE6E-4F64-A76A-E1EDFB574BF5}"/>
              </a:ext>
            </a:extLst>
          </p:cNvPr>
          <p:cNvSpPr txBox="1"/>
          <p:nvPr/>
        </p:nvSpPr>
        <p:spPr>
          <a:xfrm>
            <a:off x="7248626" y="2755963"/>
            <a:ext cx="366711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白金赞助</a:t>
            </a:r>
          </a:p>
        </p:txBody>
      </p:sp>
      <p:pic>
        <p:nvPicPr>
          <p:cNvPr id="19" name="图片 18" descr="PPT模板-24">
            <a:extLst>
              <a:ext uri="{FF2B5EF4-FFF2-40B4-BE49-F238E27FC236}">
                <a16:creationId xmlns:a16="http://schemas.microsoft.com/office/drawing/2014/main" id="{E0F0F427-ADA5-4471-B2C2-890A7143B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871" y="2404393"/>
            <a:ext cx="993521" cy="993521"/>
          </a:xfrm>
          <a:prstGeom prst="rect">
            <a:avLst/>
          </a:prstGeom>
        </p:spPr>
      </p:pic>
      <p:sp>
        <p:nvSpPr>
          <p:cNvPr id="20" name="文本框 30">
            <a:extLst>
              <a:ext uri="{FF2B5EF4-FFF2-40B4-BE49-F238E27FC236}">
                <a16:creationId xmlns:a16="http://schemas.microsoft.com/office/drawing/2014/main" id="{36DF87BC-C019-4FCD-A042-51EC3F78F4BC}"/>
              </a:ext>
            </a:extLst>
          </p:cNvPr>
          <p:cNvSpPr txBox="1"/>
          <p:nvPr/>
        </p:nvSpPr>
        <p:spPr>
          <a:xfrm>
            <a:off x="5909975" y="2688887"/>
            <a:ext cx="346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2</a:t>
            </a:r>
            <a:endParaRPr lang="zh-CN" altLang="en-US" sz="24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2" name="TextBox 33">
            <a:extLst>
              <a:ext uri="{FF2B5EF4-FFF2-40B4-BE49-F238E27FC236}">
                <a16:creationId xmlns:a16="http://schemas.microsoft.com/office/drawing/2014/main" id="{4C781140-F6C2-46DE-91A6-93483486528D}"/>
              </a:ext>
            </a:extLst>
          </p:cNvPr>
          <p:cNvSpPr txBox="1"/>
          <p:nvPr/>
        </p:nvSpPr>
        <p:spPr>
          <a:xfrm>
            <a:off x="7248625" y="3964595"/>
            <a:ext cx="28318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黄金赞助</a:t>
            </a:r>
          </a:p>
        </p:txBody>
      </p:sp>
      <p:pic>
        <p:nvPicPr>
          <p:cNvPr id="23" name="图片 22" descr="PPT模板-24">
            <a:extLst>
              <a:ext uri="{FF2B5EF4-FFF2-40B4-BE49-F238E27FC236}">
                <a16:creationId xmlns:a16="http://schemas.microsoft.com/office/drawing/2014/main" id="{84CAB0B2-DC01-4CE6-9945-CDC60B440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870" y="3613025"/>
            <a:ext cx="993521" cy="993521"/>
          </a:xfrm>
          <a:prstGeom prst="rect">
            <a:avLst/>
          </a:prstGeom>
        </p:spPr>
      </p:pic>
      <p:sp>
        <p:nvSpPr>
          <p:cNvPr id="24" name="文本框 30">
            <a:extLst>
              <a:ext uri="{FF2B5EF4-FFF2-40B4-BE49-F238E27FC236}">
                <a16:creationId xmlns:a16="http://schemas.microsoft.com/office/drawing/2014/main" id="{6BED7828-1B46-49B7-ABEF-B11063F683C2}"/>
              </a:ext>
            </a:extLst>
          </p:cNvPr>
          <p:cNvSpPr txBox="1"/>
          <p:nvPr/>
        </p:nvSpPr>
        <p:spPr>
          <a:xfrm>
            <a:off x="5909974" y="3897519"/>
            <a:ext cx="346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3</a:t>
            </a:r>
            <a:endParaRPr lang="zh-CN" altLang="en-US" sz="24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0685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9591E494-B294-4E1A-A3BD-07C93CB3E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2" y="177512"/>
            <a:ext cx="622312" cy="687662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991E958-2BCA-4B0C-88DD-66D997D1A527}"/>
              </a:ext>
            </a:extLst>
          </p:cNvPr>
          <p:cNvCxnSpPr>
            <a:cxnSpLocks/>
          </p:cNvCxnSpPr>
          <p:nvPr/>
        </p:nvCxnSpPr>
        <p:spPr>
          <a:xfrm>
            <a:off x="8903598" y="347043"/>
            <a:ext cx="0" cy="4399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E726A0F2-5DF5-4125-B5E2-295043290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35413" cy="10638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8669F9-C62C-4380-9C14-7762653AF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9775" y="4505325"/>
            <a:ext cx="2562225" cy="2352675"/>
          </a:xfrm>
          <a:prstGeom prst="rect">
            <a:avLst/>
          </a:prstGeom>
        </p:spPr>
      </p:pic>
      <p:sp>
        <p:nvSpPr>
          <p:cNvPr id="16" name="流程图: 可选过程 15">
            <a:extLst>
              <a:ext uri="{FF2B5EF4-FFF2-40B4-BE49-F238E27FC236}">
                <a16:creationId xmlns:a16="http://schemas.microsoft.com/office/drawing/2014/main" id="{F936A54C-E23D-477E-86AC-A6ABC2367864}"/>
              </a:ext>
            </a:extLst>
          </p:cNvPr>
          <p:cNvSpPr/>
          <p:nvPr/>
        </p:nvSpPr>
        <p:spPr>
          <a:xfrm>
            <a:off x="1235413" y="177512"/>
            <a:ext cx="414532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广告投放机会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7BBF970-45D1-43BF-939C-47382F7F21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472" y="1253837"/>
            <a:ext cx="4876528" cy="32514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A23449-C77F-4C34-802F-EB3B23C00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93" y="2964046"/>
            <a:ext cx="6900791" cy="3719409"/>
          </a:xfrm>
          <a:prstGeom prst="rect">
            <a:avLst/>
          </a:prstGeom>
        </p:spPr>
      </p:pic>
      <p:sp>
        <p:nvSpPr>
          <p:cNvPr id="13" name="文本框 3">
            <a:extLst>
              <a:ext uri="{FF2B5EF4-FFF2-40B4-BE49-F238E27FC236}">
                <a16:creationId xmlns:a16="http://schemas.microsoft.com/office/drawing/2014/main" id="{1696CB21-21C8-4A6C-8858-4F93A2E19245}"/>
              </a:ext>
            </a:extLst>
          </p:cNvPr>
          <p:cNvSpPr txBox="1"/>
          <p:nvPr/>
        </p:nvSpPr>
        <p:spPr>
          <a:xfrm>
            <a:off x="134093" y="1339169"/>
            <a:ext cx="6956425" cy="13495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ts val="2500"/>
              </a:lnSpc>
              <a:spcBef>
                <a:spcPct val="0"/>
              </a:spcBef>
              <a:buNone/>
            </a:pPr>
            <a:r>
              <a:rPr lang="en-US" altLang="zh-CN" sz="18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PC BDM 2024</a:t>
            </a:r>
            <a:r>
              <a:rPr lang="zh-CN" altLang="en-US" sz="18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是由</a:t>
            </a:r>
            <a:r>
              <a:rPr lang="zh-CN" altLang="zh-CN" sz="18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中国化工信息中心</a:t>
            </a:r>
            <a:r>
              <a:rPr lang="zh-CN" altLang="en-US" sz="18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主办的造纸化学品、生物降解、纸基材料领域专业的展览会，一线品牌展商云集。如果您想在</a:t>
            </a:r>
            <a:r>
              <a:rPr lang="en-US" altLang="zh-CN" sz="18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200</a:t>
            </a:r>
            <a:r>
              <a:rPr lang="zh-CN" altLang="en-US" sz="18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多家参展商以及</a:t>
            </a:r>
            <a:r>
              <a:rPr lang="en-US" altLang="zh-CN" sz="18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10000</a:t>
            </a:r>
            <a:r>
              <a:rPr lang="zh-CN" altLang="en-US" sz="18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多名专业观众面前展示公司品牌形象，请把握住这次难得的展示机会。</a:t>
            </a:r>
          </a:p>
        </p:txBody>
      </p:sp>
    </p:spTree>
    <p:extLst>
      <p:ext uri="{BB962C8B-B14F-4D97-AF65-F5344CB8AC3E}">
        <p14:creationId xmlns:p14="http://schemas.microsoft.com/office/powerpoint/2010/main" val="2763494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EDBC9D7-A0A8-4642-99FD-F5520C1B8E3E}"/>
              </a:ext>
            </a:extLst>
          </p:cNvPr>
          <p:cNvSpPr/>
          <p:nvPr/>
        </p:nvSpPr>
        <p:spPr>
          <a:xfrm>
            <a:off x="0" y="-27361"/>
            <a:ext cx="12192000" cy="1188720"/>
          </a:xfrm>
          <a:prstGeom prst="rect">
            <a:avLst/>
          </a:prstGeom>
          <a:gradFill>
            <a:gsLst>
              <a:gs pos="44000">
                <a:srgbClr val="168A85">
                  <a:lumMod val="85000"/>
                  <a:lumOff val="15000"/>
                </a:srgbClr>
              </a:gs>
              <a:gs pos="0">
                <a:srgbClr val="106BA7"/>
              </a:gs>
              <a:gs pos="100000">
                <a:srgbClr val="1CA963"/>
              </a:gs>
            </a:gsLst>
            <a:lin ang="21594000" scaled="0"/>
          </a:gradFill>
          <a:ln>
            <a:gradFill>
              <a:gsLst>
                <a:gs pos="0">
                  <a:srgbClr val="106BA7"/>
                </a:gs>
                <a:gs pos="100000">
                  <a:srgbClr val="1CA96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CBD5288-612F-48EB-B682-68A66010A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73728" y="-3924852"/>
            <a:ext cx="6456907" cy="701023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04550" y="-56226"/>
            <a:ext cx="10515600" cy="1325563"/>
          </a:xfrm>
        </p:spPr>
        <p:txBody>
          <a:bodyPr/>
          <a:lstStyle/>
          <a:p>
            <a:r>
              <a:rPr lang="zh-CN" altLang="en-US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钻石赞助套餐 - </a:t>
            </a:r>
            <a:r>
              <a:rPr lang="en-US" altLang="zh-CN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30</a:t>
            </a:r>
            <a:r>
              <a:rPr lang="zh-CN" altLang="en-US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万- 1名</a:t>
            </a:r>
          </a:p>
        </p:txBody>
      </p:sp>
      <p:graphicFrame>
        <p:nvGraphicFramePr>
          <p:cNvPr id="4" name="表格 3"/>
          <p:cNvGraphicFramePr/>
          <p:nvPr>
            <p:extLst>
              <p:ext uri="{D42A27DB-BD31-4B8C-83A1-F6EECF244321}">
                <p14:modId xmlns:p14="http://schemas.microsoft.com/office/powerpoint/2010/main" val="168971587"/>
              </p:ext>
            </p:extLst>
          </p:nvPr>
        </p:nvGraphicFramePr>
        <p:xfrm>
          <a:off x="536511" y="1348228"/>
          <a:ext cx="11118978" cy="5402103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822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9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95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5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15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046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主论坛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分论坛（任选一场）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商务洽谈对接会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其他推广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1CA9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31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主论坛冠名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企业介绍5分钟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81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平方米展位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展会官方微信发布企业参展信息*3次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31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主题演讲20分钟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主题演讲20分钟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参会名额*3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VIP参观团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针对展会数据库发送企业参展EDM*2次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77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候场时循环播放企业宣传片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候场时循环播放企业宣传片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观众胸卡背面广告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5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前三排贵宾席位*3位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前三排贵宾席位*3位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媒体专访*1次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14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付费论坛可邀请观众*5位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付费论坛可邀请观众*5位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会议手册广告*4页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5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发放印有企业LOGO的资料袋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发放印有企业LOGO的资料袋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展会官网Banner宣传*1页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31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会议现场可派专人发放企业资料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会议现场可可派专人发放企业资料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展会官网首页显示企业名称及LOGO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31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发放印有企业LOGO的矿泉水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发放印有企业LOGO的矿泉水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展会相关宣传资料显示企业名称及LOGO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18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发放印有企业LOGO的笔记本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发放印有企业LOGO的笔记本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518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会议背景板上显示企业名称及LOGO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会议背景板上显示企业名称及LOGO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22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会议指示板上显示企业名称及LOGO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会议指示板上显示企业名称及LOGO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431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会场外摆放企业易拉宝（含制作）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*3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会场外摆放企业易拉宝</a:t>
                      </a: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sym typeface="+mn-ea"/>
                        </a:rPr>
                        <a:t>（含制作）*3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BE064AA6-B720-4A7A-8490-2AAF9DD2B2F8}"/>
              </a:ext>
            </a:extLst>
          </p:cNvPr>
          <p:cNvSpPr/>
          <p:nvPr/>
        </p:nvSpPr>
        <p:spPr>
          <a:xfrm>
            <a:off x="0" y="-27361"/>
            <a:ext cx="12192000" cy="1188720"/>
          </a:xfrm>
          <a:prstGeom prst="rect">
            <a:avLst/>
          </a:prstGeom>
          <a:gradFill>
            <a:gsLst>
              <a:gs pos="44000">
                <a:srgbClr val="168A85">
                  <a:lumMod val="85000"/>
                  <a:lumOff val="15000"/>
                </a:srgbClr>
              </a:gs>
              <a:gs pos="0">
                <a:srgbClr val="106BA7"/>
              </a:gs>
              <a:gs pos="100000">
                <a:srgbClr val="1CA963"/>
              </a:gs>
            </a:gsLst>
            <a:lin ang="21594000" scaled="0"/>
          </a:gradFill>
          <a:ln>
            <a:gradFill>
              <a:gsLst>
                <a:gs pos="0">
                  <a:srgbClr val="106BA7"/>
                </a:gs>
                <a:gs pos="100000">
                  <a:srgbClr val="1CA96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EFF6397-4048-4C98-BD3A-3C885FD71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73728" y="-3924852"/>
            <a:ext cx="6456907" cy="701023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20295" y="-27361"/>
            <a:ext cx="10515600" cy="1325563"/>
          </a:xfrm>
        </p:spPr>
        <p:txBody>
          <a:bodyPr/>
          <a:lstStyle/>
          <a:p>
            <a:r>
              <a:rPr lang="zh-CN" altLang="en-US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白金赞助套餐 - </a:t>
            </a:r>
            <a:r>
              <a:rPr lang="en-US" altLang="zh-CN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20</a:t>
            </a:r>
            <a:r>
              <a:rPr lang="zh-CN" altLang="en-US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万 - </a:t>
            </a:r>
            <a:r>
              <a:rPr lang="en-US" altLang="zh-CN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2</a:t>
            </a:r>
            <a:r>
              <a:rPr lang="zh-CN" altLang="en-US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名</a:t>
            </a:r>
          </a:p>
        </p:txBody>
      </p:sp>
      <p:graphicFrame>
        <p:nvGraphicFramePr>
          <p:cNvPr id="4" name="表格 3"/>
          <p:cNvGraphicFramePr/>
          <p:nvPr>
            <p:extLst>
              <p:ext uri="{D42A27DB-BD31-4B8C-83A1-F6EECF244321}">
                <p14:modId xmlns:p14="http://schemas.microsoft.com/office/powerpoint/2010/main" val="2346443117"/>
              </p:ext>
            </p:extLst>
          </p:nvPr>
        </p:nvGraphicFramePr>
        <p:xfrm>
          <a:off x="460375" y="1501660"/>
          <a:ext cx="11271250" cy="50952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04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1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51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54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主论坛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分论坛（任选一场）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商务洽谈对接会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其他推广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1CA9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分论坛冠名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企业介绍5分钟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54</a:t>
                      </a: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平方米展位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展会官方微信发布企业参展信息*2次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主题演讲</a:t>
                      </a:r>
                      <a:r>
                        <a:rPr lang="en-US" altLang="zh-CN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10</a:t>
                      </a: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分钟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主题演讲</a:t>
                      </a:r>
                      <a:r>
                        <a:rPr lang="en-US" altLang="zh-CN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10</a:t>
                      </a: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分钟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参会名额*2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VIP参观团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针对展会数据库发送企业参展EDM*1次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候场时循环播放企业宣传片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候场时循环播放企业宣传片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观众胸卡背面广告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前三排贵宾席位*2位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前三排贵宾席位*2位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会议手册广告*2页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付费论坛</a:t>
                      </a: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可邀请观众*4位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付费论坛</a:t>
                      </a: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可邀请观众*4位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展会官网首页显示企业名称及LOGO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发放印有企业LOGO的资料袋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发放印有企业LOGO的资料袋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展会相关宣传资料显示企业名称及LOGO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会议现场可摆放企业资料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会议现场可摆放企业资料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发放印有企业LOGO的记录笔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发放印有企业LOGO的记录笔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03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会议背景板上显示企业名称及LOGO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会议背景板上显示企业名称及LOGO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会议指示板上显示企业名称及LOGO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会议指示板上显示企业名称及LOGO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会场外摆放企业易拉宝（含制作）*2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会场外摆放企业易拉宝（含制作）*2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4507871-1F36-4DF2-B1D6-CD95452B21C5}"/>
              </a:ext>
            </a:extLst>
          </p:cNvPr>
          <p:cNvSpPr/>
          <p:nvPr/>
        </p:nvSpPr>
        <p:spPr>
          <a:xfrm>
            <a:off x="0" y="-27361"/>
            <a:ext cx="12192000" cy="1188720"/>
          </a:xfrm>
          <a:prstGeom prst="rect">
            <a:avLst/>
          </a:prstGeom>
          <a:gradFill>
            <a:gsLst>
              <a:gs pos="44000">
                <a:srgbClr val="168A85">
                  <a:lumMod val="85000"/>
                  <a:lumOff val="15000"/>
                </a:srgbClr>
              </a:gs>
              <a:gs pos="0">
                <a:srgbClr val="106BA7"/>
              </a:gs>
              <a:gs pos="100000">
                <a:srgbClr val="1CA963"/>
              </a:gs>
            </a:gsLst>
            <a:lin ang="21594000" scaled="0"/>
          </a:gradFill>
          <a:ln>
            <a:gradFill>
              <a:gsLst>
                <a:gs pos="0">
                  <a:srgbClr val="106BA7"/>
                </a:gs>
                <a:gs pos="100000">
                  <a:srgbClr val="1CA96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B0CF879-2A43-4611-AD14-E7650E64F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73728" y="-3924852"/>
            <a:ext cx="6456907" cy="701023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58251" y="0"/>
            <a:ext cx="10515600" cy="1325563"/>
          </a:xfrm>
        </p:spPr>
        <p:txBody>
          <a:bodyPr/>
          <a:lstStyle/>
          <a:p>
            <a:r>
              <a:rPr lang="zh-CN" altLang="en-US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黄金赞助套餐 - </a:t>
            </a:r>
            <a:r>
              <a:rPr lang="en-US" altLang="zh-CN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10</a:t>
            </a:r>
            <a:r>
              <a:rPr lang="zh-CN" altLang="en-US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万 - </a:t>
            </a:r>
            <a:r>
              <a:rPr lang="en-US" altLang="zh-CN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4</a:t>
            </a:r>
            <a:r>
              <a:rPr lang="zh-CN" altLang="en-US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名</a:t>
            </a:r>
          </a:p>
        </p:txBody>
      </p:sp>
      <p:graphicFrame>
        <p:nvGraphicFramePr>
          <p:cNvPr id="3" name="表格 -1"/>
          <p:cNvGraphicFramePr/>
          <p:nvPr>
            <p:extLst>
              <p:ext uri="{D42A27DB-BD31-4B8C-83A1-F6EECF244321}">
                <p14:modId xmlns:p14="http://schemas.microsoft.com/office/powerpoint/2010/main" val="3711670147"/>
              </p:ext>
            </p:extLst>
          </p:nvPr>
        </p:nvGraphicFramePr>
        <p:xfrm>
          <a:off x="613727" y="1641419"/>
          <a:ext cx="10964545" cy="3827281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2469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6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7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42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3377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主论坛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分论坛（任选一场）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商务洽谈对接会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展位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其他推广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CA9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23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主题演讲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5</a:t>
                      </a: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分钟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企业介绍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5</a:t>
                      </a: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分钟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36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平方米展位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展会官方微信发布企业参展信息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*1</a:t>
                      </a: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次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23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候场时循环播放企业宣传片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候场时循环播放企业宣传片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参会名额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*1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VIP</a:t>
                      </a: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参观团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会议手册广告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*1</a:t>
                      </a: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页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23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前三排贵宾席位</a:t>
                      </a: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*1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位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前三排贵宾席位</a:t>
                      </a: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*1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位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展会官网首页显示企业名称及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LOGO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23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付费论坛可邀请观众</a:t>
                      </a: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*3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位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付费论坛可邀请观众</a:t>
                      </a: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*3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位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展会相关宣传资料显示企业名称及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LOGO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23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发放印有企业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LOGO</a:t>
                      </a: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的资料袋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发放印有企业</a:t>
                      </a: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LOGO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的资料袋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23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会议现场可摆放企业资料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会议现场可摆放企业资料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23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会议背景板上显示企业名称及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LOGO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会议背景板上显示企业名称及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LOGO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423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会场外摆放企业易拉宝（含制作）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*1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会场外摆放企业易拉宝（含制作）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*1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EC21A6C3-F0BB-445C-86BD-43DEB138A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80F9F2-E9B9-4B37-B885-10A833B8A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"/>
            <a:ext cx="12192000" cy="6885432"/>
          </a:xfrm>
          <a:prstGeom prst="rect">
            <a:avLst/>
          </a:prstGeom>
          <a:gradFill>
            <a:gsLst>
              <a:gs pos="7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6A6DFC8-ADD0-43F3-A59D-65ECD551E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87503" y="-2334449"/>
            <a:ext cx="6683123" cy="72558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BD7B430-076B-4CA0-970D-0171017DB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593" y="162994"/>
            <a:ext cx="2277489" cy="197526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A60B81F-D72E-40E1-B541-D8F88F978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8" y="0"/>
            <a:ext cx="3186049" cy="258694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3FA2C3B8-64C7-4EB9-AAB2-AAB2138EB7BD}"/>
              </a:ext>
            </a:extLst>
          </p:cNvPr>
          <p:cNvSpPr txBox="1"/>
          <p:nvPr/>
        </p:nvSpPr>
        <p:spPr>
          <a:xfrm>
            <a:off x="4023110" y="2386672"/>
            <a:ext cx="4854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1600" dirty="0">
                <a:solidFill>
                  <a:schemeClr val="bg1"/>
                </a:solidFill>
                <a:latin typeface="有爱新黑 CN" panose="02000000000000000000" pitchFamily="50" charset="-122"/>
                <a:ea typeface="有爱新黑 CN" panose="02000000000000000000" pitchFamily="50" charset="-122"/>
                <a:cs typeface="有爱新黑 CN" panose="02000000000000000000" pitchFamily="50" charset="-122"/>
              </a:rPr>
              <a:t>绿色·低碳·可持续发展</a:t>
            </a:r>
          </a:p>
          <a:p>
            <a:pPr algn="ctr"/>
            <a:r>
              <a:rPr lang="zh-CN" altLang="zh-CN" sz="1600" dirty="0">
                <a:solidFill>
                  <a:schemeClr val="bg1"/>
                </a:solidFill>
                <a:latin typeface="有爱新黑 CN" panose="02000000000000000000" pitchFamily="50" charset="-122"/>
                <a:ea typeface="有爱新黑 CN" panose="02000000000000000000" pitchFamily="50" charset="-122"/>
                <a:cs typeface="有爱新黑 CN" panose="02000000000000000000" pitchFamily="50" charset="-122"/>
              </a:rPr>
              <a:t>Green,  low  carbon,  and  sustainable  development</a:t>
            </a:r>
          </a:p>
          <a:p>
            <a:pPr algn="ctr"/>
            <a:endParaRPr lang="zh-CN" altLang="en-US" sz="1600" dirty="0">
              <a:solidFill>
                <a:schemeClr val="bg1"/>
              </a:solidFill>
              <a:latin typeface="有爱新黑 CN" panose="02000000000000000000" pitchFamily="50" charset="-122"/>
              <a:ea typeface="有爱新黑 CN" panose="02000000000000000000" pitchFamily="50" charset="-122"/>
              <a:cs typeface="有爱新黑 CN" panose="02000000000000000000" pitchFamily="50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9F771A2-1B7B-4511-A776-EED3803BA2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19" y="5769858"/>
            <a:ext cx="1111075" cy="6249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9A61DBE-EDD0-43BB-B4EB-6CA9B184B2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615" y="5802165"/>
            <a:ext cx="768738" cy="57682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700D5DA-4645-48A8-8E49-BEDC3BFC84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175" y="5785198"/>
            <a:ext cx="1770844" cy="581676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535918FC-0AFD-42C6-83D0-4794486F2A84}"/>
              </a:ext>
            </a:extLst>
          </p:cNvPr>
          <p:cNvSpPr/>
          <p:nvPr/>
        </p:nvSpPr>
        <p:spPr>
          <a:xfrm>
            <a:off x="3554841" y="5871587"/>
            <a:ext cx="1111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b="1" kern="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主办单位</a:t>
            </a:r>
            <a:endParaRPr lang="en-US" altLang="zh-CN" sz="1400" b="1" kern="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algn="ctr"/>
            <a:r>
              <a:rPr lang="en-US" altLang="zh-CN" sz="1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Sponsor</a:t>
            </a:r>
            <a:endParaRPr lang="zh-CN" altLang="zh-CN" sz="14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BB59B34-E20F-414C-95D6-637219BADC3D}"/>
              </a:ext>
            </a:extLst>
          </p:cNvPr>
          <p:cNvSpPr txBox="1"/>
          <p:nvPr/>
        </p:nvSpPr>
        <p:spPr>
          <a:xfrm>
            <a:off x="5606228" y="4630121"/>
            <a:ext cx="1770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有爱新黑 CN" panose="02000000000000000000" pitchFamily="50" charset="-122"/>
                <a:ea typeface="有爱新黑 CN" panose="02000000000000000000" pitchFamily="50" charset="-122"/>
                <a:cs typeface="有爱新黑 CN" panose="02000000000000000000" pitchFamily="50" charset="-122"/>
              </a:rPr>
              <a:t>联系人：赵伟</a:t>
            </a:r>
            <a:endParaRPr lang="en-US" altLang="zh-CN" sz="1200" dirty="0">
              <a:solidFill>
                <a:schemeClr val="bg1"/>
              </a:solidFill>
              <a:latin typeface="有爱新黑 CN" panose="02000000000000000000" pitchFamily="50" charset="-122"/>
              <a:ea typeface="有爱新黑 CN" panose="02000000000000000000" pitchFamily="50" charset="-122"/>
              <a:cs typeface="有爱新黑 CN" panose="02000000000000000000" pitchFamily="50" charset="-122"/>
            </a:endParaRPr>
          </a:p>
          <a:p>
            <a:r>
              <a:rPr lang="zh-CN" altLang="en-US" sz="1200" dirty="0">
                <a:solidFill>
                  <a:schemeClr val="bg1"/>
                </a:solidFill>
                <a:latin typeface="有爱新黑 CN" panose="02000000000000000000" pitchFamily="50" charset="-122"/>
                <a:ea typeface="有爱新黑 CN" panose="02000000000000000000" pitchFamily="50" charset="-122"/>
                <a:cs typeface="有爱新黑 CN" panose="02000000000000000000" pitchFamily="50" charset="-122"/>
              </a:rPr>
              <a:t>手机号：</a:t>
            </a:r>
            <a:r>
              <a:rPr lang="en-US" altLang="zh-CN" sz="1200" dirty="0">
                <a:solidFill>
                  <a:schemeClr val="bg1"/>
                </a:solidFill>
                <a:latin typeface="有爱新黑 CN" panose="02000000000000000000" pitchFamily="50" charset="-122"/>
                <a:ea typeface="有爱新黑 CN" panose="02000000000000000000" pitchFamily="50" charset="-122"/>
                <a:cs typeface="有爱新黑 CN" panose="02000000000000000000" pitchFamily="50" charset="-122"/>
              </a:rPr>
              <a:t>13691436634</a:t>
            </a:r>
          </a:p>
          <a:p>
            <a:r>
              <a:rPr lang="zh-CN" altLang="en-US" sz="1200" dirty="0">
                <a:solidFill>
                  <a:schemeClr val="bg1"/>
                </a:solidFill>
                <a:latin typeface="有爱新黑 CN" panose="02000000000000000000" pitchFamily="50" charset="-122"/>
                <a:ea typeface="有爱新黑 CN" panose="02000000000000000000" pitchFamily="50" charset="-122"/>
                <a:cs typeface="有爱新黑 CN" panose="02000000000000000000" pitchFamily="50" charset="-122"/>
              </a:rPr>
              <a:t>邮箱：</a:t>
            </a:r>
            <a:r>
              <a:rPr lang="en-US" altLang="zh-CN" sz="1200" dirty="0">
                <a:solidFill>
                  <a:schemeClr val="bg1"/>
                </a:solidFill>
                <a:latin typeface="有爱新黑 CN" panose="02000000000000000000" pitchFamily="50" charset="-122"/>
                <a:ea typeface="有爱新黑 CN" panose="02000000000000000000" pitchFamily="50" charset="-122"/>
                <a:cs typeface="有爱新黑 CN" panose="02000000000000000000" pitchFamily="50" charset="-122"/>
              </a:rPr>
              <a:t>zhaow@cncic.cn</a:t>
            </a:r>
            <a:endParaRPr lang="zh-CN" altLang="en-US" sz="1200" dirty="0">
              <a:solidFill>
                <a:schemeClr val="bg1"/>
              </a:solidFill>
              <a:latin typeface="有爱新黑 CN" panose="02000000000000000000" pitchFamily="50" charset="-122"/>
              <a:ea typeface="有爱新黑 CN" panose="02000000000000000000" pitchFamily="50" charset="-122"/>
              <a:cs typeface="有爱新黑 CN" panose="02000000000000000000" pitchFamily="50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3701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C5016E43-C535-4D7D-9A78-A6D5BD343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160" y="10595"/>
            <a:ext cx="2562225" cy="235267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37C596A-CD10-43D3-A4CD-E327CA4EA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85" y="0"/>
            <a:ext cx="5920215" cy="6858000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1147864" y="564870"/>
            <a:ext cx="414532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广告布局图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F0E05E5-6C9D-4592-9F1E-92D69D03EEB7}"/>
              </a:ext>
            </a:extLst>
          </p:cNvPr>
          <p:cNvSpPr/>
          <p:nvPr/>
        </p:nvSpPr>
        <p:spPr>
          <a:xfrm rot="10800000">
            <a:off x="8714862" y="1927461"/>
            <a:ext cx="20924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E82824A-C073-4B5E-A98E-81A4E19FB034}"/>
              </a:ext>
            </a:extLst>
          </p:cNvPr>
          <p:cNvSpPr/>
          <p:nvPr/>
        </p:nvSpPr>
        <p:spPr>
          <a:xfrm rot="10800000">
            <a:off x="8401322" y="1926530"/>
            <a:ext cx="20924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DF448AE-E457-4C10-9A46-ACF8438F5367}"/>
              </a:ext>
            </a:extLst>
          </p:cNvPr>
          <p:cNvSpPr/>
          <p:nvPr/>
        </p:nvSpPr>
        <p:spPr>
          <a:xfrm rot="17421577" flipV="1">
            <a:off x="8136584" y="774857"/>
            <a:ext cx="487680" cy="97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0C249D9-1CB4-4A2D-A32A-E9E4D9AFFAA3}"/>
              </a:ext>
            </a:extLst>
          </p:cNvPr>
          <p:cNvSpPr/>
          <p:nvPr/>
        </p:nvSpPr>
        <p:spPr>
          <a:xfrm rot="6725106">
            <a:off x="8146893" y="1195560"/>
            <a:ext cx="20924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72C5D9A0-2918-401F-9A57-29EBACC44E98}"/>
              </a:ext>
            </a:extLst>
          </p:cNvPr>
          <p:cNvSpPr/>
          <p:nvPr/>
        </p:nvSpPr>
        <p:spPr>
          <a:xfrm rot="1267758">
            <a:off x="8525176" y="938456"/>
            <a:ext cx="227498" cy="947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30" name="箭头: 右 29">
            <a:extLst>
              <a:ext uri="{FF2B5EF4-FFF2-40B4-BE49-F238E27FC236}">
                <a16:creationId xmlns:a16="http://schemas.microsoft.com/office/drawing/2014/main" id="{1911226A-F4A2-48EE-8852-C939C87B8127}"/>
              </a:ext>
            </a:extLst>
          </p:cNvPr>
          <p:cNvSpPr/>
          <p:nvPr/>
        </p:nvSpPr>
        <p:spPr>
          <a:xfrm rot="1267758">
            <a:off x="9180496" y="1171023"/>
            <a:ext cx="227498" cy="947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6E2D945A-6EB1-4B28-A104-E3AC579A0B41}"/>
              </a:ext>
            </a:extLst>
          </p:cNvPr>
          <p:cNvSpPr/>
          <p:nvPr/>
        </p:nvSpPr>
        <p:spPr>
          <a:xfrm rot="9460035">
            <a:off x="8531769" y="1621990"/>
            <a:ext cx="227498" cy="947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32" name="箭头: 右 31">
            <a:extLst>
              <a:ext uri="{FF2B5EF4-FFF2-40B4-BE49-F238E27FC236}">
                <a16:creationId xmlns:a16="http://schemas.microsoft.com/office/drawing/2014/main" id="{33D742FA-4DA3-4E47-837D-06494098ABD2}"/>
              </a:ext>
            </a:extLst>
          </p:cNvPr>
          <p:cNvSpPr/>
          <p:nvPr/>
        </p:nvSpPr>
        <p:spPr>
          <a:xfrm rot="5400000">
            <a:off x="7766688" y="2327752"/>
            <a:ext cx="227498" cy="947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33" name="箭头: 右 32">
            <a:extLst>
              <a:ext uri="{FF2B5EF4-FFF2-40B4-BE49-F238E27FC236}">
                <a16:creationId xmlns:a16="http://schemas.microsoft.com/office/drawing/2014/main" id="{ED3D2A5B-0C70-4701-83B1-C3A8F82D434D}"/>
              </a:ext>
            </a:extLst>
          </p:cNvPr>
          <p:cNvSpPr/>
          <p:nvPr/>
        </p:nvSpPr>
        <p:spPr>
          <a:xfrm>
            <a:off x="8271302" y="5366332"/>
            <a:ext cx="227498" cy="947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34" name="箭头: 右 33">
            <a:extLst>
              <a:ext uri="{FF2B5EF4-FFF2-40B4-BE49-F238E27FC236}">
                <a16:creationId xmlns:a16="http://schemas.microsoft.com/office/drawing/2014/main" id="{9B41AD69-312E-48A5-BF0D-426D462C1ED1}"/>
              </a:ext>
            </a:extLst>
          </p:cNvPr>
          <p:cNvSpPr/>
          <p:nvPr/>
        </p:nvSpPr>
        <p:spPr>
          <a:xfrm>
            <a:off x="8251514" y="3229275"/>
            <a:ext cx="227498" cy="947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35" name="箭头: 右 34">
            <a:extLst>
              <a:ext uri="{FF2B5EF4-FFF2-40B4-BE49-F238E27FC236}">
                <a16:creationId xmlns:a16="http://schemas.microsoft.com/office/drawing/2014/main" id="{272B8A08-FE9A-4899-89C2-B74487EA3734}"/>
              </a:ext>
            </a:extLst>
          </p:cNvPr>
          <p:cNvSpPr/>
          <p:nvPr/>
        </p:nvSpPr>
        <p:spPr>
          <a:xfrm rot="10800000">
            <a:off x="8244843" y="4293264"/>
            <a:ext cx="227498" cy="947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AADC75F-DB65-4B6C-AE7D-059919F32240}"/>
              </a:ext>
            </a:extLst>
          </p:cNvPr>
          <p:cNvSpPr/>
          <p:nvPr/>
        </p:nvSpPr>
        <p:spPr>
          <a:xfrm rot="5400000">
            <a:off x="9181392" y="1644832"/>
            <a:ext cx="170431" cy="552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FD3105C-1349-4F53-9FFC-615C1D6A3766}"/>
              </a:ext>
            </a:extLst>
          </p:cNvPr>
          <p:cNvSpPr/>
          <p:nvPr/>
        </p:nvSpPr>
        <p:spPr>
          <a:xfrm>
            <a:off x="1586041" y="2559815"/>
            <a:ext cx="487680" cy="616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866618DF-24F4-467C-94ED-AC97EAE569E7}"/>
              </a:ext>
            </a:extLst>
          </p:cNvPr>
          <p:cNvSpPr/>
          <p:nvPr/>
        </p:nvSpPr>
        <p:spPr>
          <a:xfrm rot="10800000">
            <a:off x="1586041" y="3267787"/>
            <a:ext cx="487680" cy="61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D8730F0-CE9E-46C6-B7BA-F5B84CD479D9}"/>
              </a:ext>
            </a:extLst>
          </p:cNvPr>
          <p:cNvSpPr/>
          <p:nvPr/>
        </p:nvSpPr>
        <p:spPr>
          <a:xfrm rot="10800000">
            <a:off x="1586041" y="3959797"/>
            <a:ext cx="463588" cy="101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4C412E7-85CB-4F32-A257-AF3505850A84}"/>
              </a:ext>
            </a:extLst>
          </p:cNvPr>
          <p:cNvSpPr txBox="1"/>
          <p:nvPr/>
        </p:nvSpPr>
        <p:spPr>
          <a:xfrm>
            <a:off x="2302721" y="237514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入口门头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DE87CF6-01E1-4B38-A5B6-E3C4C112055B}"/>
              </a:ext>
            </a:extLst>
          </p:cNvPr>
          <p:cNvSpPr txBox="1"/>
          <p:nvPr/>
        </p:nvSpPr>
        <p:spPr>
          <a:xfrm>
            <a:off x="2302721" y="387638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包柱广告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74857D7-1745-45BE-8AB0-2201E0FA6276}"/>
              </a:ext>
            </a:extLst>
          </p:cNvPr>
          <p:cNvSpPr txBox="1"/>
          <p:nvPr/>
        </p:nvSpPr>
        <p:spPr>
          <a:xfrm>
            <a:off x="2302721" y="455182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观众路线图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6E4BE913-24DE-423A-9D39-69C000069C0E}"/>
              </a:ext>
            </a:extLst>
          </p:cNvPr>
          <p:cNvSpPr txBox="1"/>
          <p:nvPr/>
        </p:nvSpPr>
        <p:spPr>
          <a:xfrm>
            <a:off x="2302721" y="311396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落地广告</a:t>
            </a:r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8B6140ED-9255-4763-A7E1-FB780032FAE3}"/>
              </a:ext>
            </a:extLst>
          </p:cNvPr>
          <p:cNvSpPr/>
          <p:nvPr/>
        </p:nvSpPr>
        <p:spPr>
          <a:xfrm>
            <a:off x="1586041" y="4647674"/>
            <a:ext cx="487680" cy="1776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87AB10B-EBFA-4EBD-AC22-31D211641B4E}"/>
              </a:ext>
            </a:extLst>
          </p:cNvPr>
          <p:cNvSpPr/>
          <p:nvPr/>
        </p:nvSpPr>
        <p:spPr>
          <a:xfrm rot="10800000">
            <a:off x="9002993" y="1926531"/>
            <a:ext cx="20924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3634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B49D03E-2D8C-48D8-AE1F-A58F4532D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127" y="22208"/>
            <a:ext cx="7256925" cy="7878817"/>
          </a:xfrm>
          <a:prstGeom prst="rect">
            <a:avLst/>
          </a:prstGeom>
        </p:spPr>
      </p:pic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057E86A7-ED9A-4947-9F64-A869A5D1A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409034"/>
              </p:ext>
            </p:extLst>
          </p:nvPr>
        </p:nvGraphicFramePr>
        <p:xfrm>
          <a:off x="99655" y="5506508"/>
          <a:ext cx="8143875" cy="858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4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7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9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96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686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项目位置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项目序号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尺寸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数量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单价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73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户外门头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北广场扶梯入口处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E-001-1</a:t>
                      </a:r>
                      <a:endParaRPr lang="zh-CN" altLang="en-US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宽</a:t>
                      </a: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 10</a:t>
                      </a:r>
                      <a:r>
                        <a:rPr lang="zh-CN" alt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米</a:t>
                      </a: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×</a:t>
                      </a:r>
                      <a:r>
                        <a:rPr lang="zh-CN" alt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高</a:t>
                      </a: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 5 </a:t>
                      </a:r>
                      <a:r>
                        <a:rPr lang="zh-CN" alt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米</a:t>
                      </a:r>
                      <a:endParaRPr lang="en-US" altLang="zh-CN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1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个</a:t>
                      </a:r>
                      <a:endParaRPr lang="zh-CN" altLang="en-US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30,000</a:t>
                      </a:r>
                      <a:endParaRPr lang="zh-CN" altLang="en-US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矩形 14">
            <a:extLst>
              <a:ext uri="{FF2B5EF4-FFF2-40B4-BE49-F238E27FC236}">
                <a16:creationId xmlns:a16="http://schemas.microsoft.com/office/drawing/2014/main" id="{AB6477F3-84F4-469C-92EF-6628419FFA50}"/>
              </a:ext>
            </a:extLst>
          </p:cNvPr>
          <p:cNvSpPr/>
          <p:nvPr/>
        </p:nvSpPr>
        <p:spPr>
          <a:xfrm>
            <a:off x="7697165" y="496614"/>
            <a:ext cx="4055399" cy="727008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门头左右两侧放赞助商名字及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LOGO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。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位置佳，展商和观众必经之处。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0" name="流程图: 可选过程 9">
            <a:extLst>
              <a:ext uri="{FF2B5EF4-FFF2-40B4-BE49-F238E27FC236}">
                <a16:creationId xmlns:a16="http://schemas.microsoft.com/office/drawing/2014/main" id="{2700818C-EA83-40CE-815D-6C167958EF30}"/>
              </a:ext>
            </a:extLst>
          </p:cNvPr>
          <p:cNvSpPr/>
          <p:nvPr/>
        </p:nvSpPr>
        <p:spPr>
          <a:xfrm>
            <a:off x="544748" y="328948"/>
            <a:ext cx="414532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id="{4700F409-6DA6-4A80-BC68-3BCF88F24691}"/>
              </a:ext>
            </a:extLst>
          </p:cNvPr>
          <p:cNvSpPr/>
          <p:nvPr/>
        </p:nvSpPr>
        <p:spPr>
          <a:xfrm>
            <a:off x="937042" y="326862"/>
            <a:ext cx="3360737" cy="9862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展览会现场广告 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展馆入口门头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456FC36-D5CF-46BC-B790-01675EBB8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18061"/>
            <a:ext cx="5486400" cy="3492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5AD4D2-5A16-4F00-8C9F-362CD3B724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1"/>
          <a:stretch/>
        </p:blipFill>
        <p:spPr>
          <a:xfrm>
            <a:off x="7277100" y="1679990"/>
            <a:ext cx="4305300" cy="349802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1C5157D-01F4-4EAE-AFD1-9D000C8658DB}"/>
              </a:ext>
            </a:extLst>
          </p:cNvPr>
          <p:cNvSpPr/>
          <p:nvPr/>
        </p:nvSpPr>
        <p:spPr>
          <a:xfrm rot="17421577" flipV="1">
            <a:off x="8362125" y="2276254"/>
            <a:ext cx="487680" cy="97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496F724-6781-4320-9E53-2DCE6BAE59A4}"/>
              </a:ext>
            </a:extLst>
          </p:cNvPr>
          <p:cNvSpPr/>
          <p:nvPr/>
        </p:nvSpPr>
        <p:spPr>
          <a:xfrm>
            <a:off x="8743052" y="5442573"/>
            <a:ext cx="487680" cy="1278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67B85B4-C921-4D0D-8364-EDA52E9173D2}"/>
              </a:ext>
            </a:extLst>
          </p:cNvPr>
          <p:cNvSpPr txBox="1"/>
          <p:nvPr/>
        </p:nvSpPr>
        <p:spPr>
          <a:xfrm>
            <a:off x="9322646" y="532184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入口门头</a:t>
            </a:r>
          </a:p>
        </p:txBody>
      </p:sp>
    </p:spTree>
    <p:extLst>
      <p:ext uri="{BB962C8B-B14F-4D97-AF65-F5344CB8AC3E}">
        <p14:creationId xmlns:p14="http://schemas.microsoft.com/office/powerpoint/2010/main" val="2534268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E13FB8E-E0FC-4603-91CA-0DFF223AF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127" y="22208"/>
            <a:ext cx="7256925" cy="7878817"/>
          </a:xfrm>
          <a:prstGeom prst="rect">
            <a:avLst/>
          </a:prstGeom>
        </p:spPr>
      </p:pic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057E86A7-ED9A-4947-9F64-A869A5D1A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237024"/>
              </p:ext>
            </p:extLst>
          </p:nvPr>
        </p:nvGraphicFramePr>
        <p:xfrm>
          <a:off x="162890" y="5432348"/>
          <a:ext cx="6657010" cy="10100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31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项目位置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项目序号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尺寸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数量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单价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9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户外门头右侧落地广告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北广场扶梯入口处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E-002-1</a:t>
                      </a:r>
                      <a:endParaRPr lang="zh-CN" altLang="en-US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宽 </a:t>
                      </a: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 8</a:t>
                      </a:r>
                      <a:r>
                        <a:rPr lang="zh-CN" alt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米</a:t>
                      </a: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×</a:t>
                      </a:r>
                      <a:r>
                        <a:rPr lang="zh-CN" alt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高</a:t>
                      </a: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 4</a:t>
                      </a:r>
                      <a:r>
                        <a:rPr lang="zh-CN" alt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米</a:t>
                      </a:r>
                      <a:endParaRPr lang="en-US" altLang="zh-CN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1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个</a:t>
                      </a:r>
                      <a:endParaRPr lang="zh-CN" altLang="en-US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30,000</a:t>
                      </a:r>
                      <a:endParaRPr lang="zh-CN" altLang="en-US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矩形 14">
            <a:extLst>
              <a:ext uri="{FF2B5EF4-FFF2-40B4-BE49-F238E27FC236}">
                <a16:creationId xmlns:a16="http://schemas.microsoft.com/office/drawing/2014/main" id="{AB6477F3-84F4-469C-92EF-6628419FFA50}"/>
              </a:ext>
            </a:extLst>
          </p:cNvPr>
          <p:cNvSpPr/>
          <p:nvPr/>
        </p:nvSpPr>
        <p:spPr>
          <a:xfrm>
            <a:off x="7697165" y="496614"/>
            <a:ext cx="4055399" cy="727008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门头右侧落地广告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位置佳，面积大，适合展商品牌形象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7" name="流程图: 可选过程 6">
            <a:extLst>
              <a:ext uri="{FF2B5EF4-FFF2-40B4-BE49-F238E27FC236}">
                <a16:creationId xmlns:a16="http://schemas.microsoft.com/office/drawing/2014/main" id="{79F3B6DD-268E-4551-AB42-F53D7825CB70}"/>
              </a:ext>
            </a:extLst>
          </p:cNvPr>
          <p:cNvSpPr/>
          <p:nvPr/>
        </p:nvSpPr>
        <p:spPr>
          <a:xfrm>
            <a:off x="544748" y="328948"/>
            <a:ext cx="414532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4C3CF85D-FB38-4272-8A28-F3610EE91555}"/>
              </a:ext>
            </a:extLst>
          </p:cNvPr>
          <p:cNvSpPr/>
          <p:nvPr/>
        </p:nvSpPr>
        <p:spPr>
          <a:xfrm>
            <a:off x="937042" y="326862"/>
            <a:ext cx="3360737" cy="9862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展览会现场广告 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户外落地广告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96CA66D-AF82-49E4-A20A-6B4E66B59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35" y="1567596"/>
            <a:ext cx="4657725" cy="34861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5CE9CFA-2902-4694-A943-2BBB71531B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1"/>
          <a:stretch/>
        </p:blipFill>
        <p:spPr>
          <a:xfrm>
            <a:off x="7316828" y="1561661"/>
            <a:ext cx="4305300" cy="349802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B8E4769-71B6-4262-B44A-899EC90FFF34}"/>
              </a:ext>
            </a:extLst>
          </p:cNvPr>
          <p:cNvSpPr/>
          <p:nvPr/>
        </p:nvSpPr>
        <p:spPr>
          <a:xfrm rot="6725106">
            <a:off x="8651717" y="2464906"/>
            <a:ext cx="20924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A07782B-5501-48D6-9C38-801E75CCBF67}"/>
              </a:ext>
            </a:extLst>
          </p:cNvPr>
          <p:cNvSpPr/>
          <p:nvPr/>
        </p:nvSpPr>
        <p:spPr>
          <a:xfrm rot="10800000">
            <a:off x="8762916" y="5638446"/>
            <a:ext cx="487680" cy="114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467E653-B116-4218-860A-BC6E4C420EE0}"/>
              </a:ext>
            </a:extLst>
          </p:cNvPr>
          <p:cNvSpPr txBox="1"/>
          <p:nvPr/>
        </p:nvSpPr>
        <p:spPr>
          <a:xfrm>
            <a:off x="9412500" y="551091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落地广告</a:t>
            </a:r>
          </a:p>
        </p:txBody>
      </p:sp>
    </p:spTree>
    <p:extLst>
      <p:ext uri="{BB962C8B-B14F-4D97-AF65-F5344CB8AC3E}">
        <p14:creationId xmlns:p14="http://schemas.microsoft.com/office/powerpoint/2010/main" val="3695455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9D0BE86-BB60-47B7-8CE2-7E8A7C2E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127" y="22208"/>
            <a:ext cx="7256925" cy="7878817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544749" y="333154"/>
            <a:ext cx="414532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057E86A7-ED9A-4947-9F64-A869A5D1A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607259"/>
              </p:ext>
            </p:extLst>
          </p:nvPr>
        </p:nvGraphicFramePr>
        <p:xfrm>
          <a:off x="286195" y="5384669"/>
          <a:ext cx="6557367" cy="10100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1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4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60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1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96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31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项目位置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项目序号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尺寸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数量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单价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9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B1</a:t>
                      </a:r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平台展馆入口处落地广告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展馆入口处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E-002-2/3/4</a:t>
                      </a:r>
                      <a:endParaRPr lang="zh-CN" altLang="en-US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宽</a:t>
                      </a: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 6</a:t>
                      </a:r>
                      <a:r>
                        <a:rPr lang="zh-CN" alt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米</a:t>
                      </a: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×</a:t>
                      </a:r>
                      <a:r>
                        <a:rPr lang="zh-CN" alt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高</a:t>
                      </a: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 4</a:t>
                      </a:r>
                      <a:r>
                        <a:rPr lang="zh-CN" alt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米</a:t>
                      </a:r>
                      <a:endParaRPr lang="en-US" altLang="zh-CN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3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个</a:t>
                      </a:r>
                      <a:endParaRPr lang="zh-CN" altLang="en-US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20,000</a:t>
                      </a:r>
                      <a:endParaRPr lang="zh-CN" altLang="en-US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矩形 14">
            <a:extLst>
              <a:ext uri="{FF2B5EF4-FFF2-40B4-BE49-F238E27FC236}">
                <a16:creationId xmlns:a16="http://schemas.microsoft.com/office/drawing/2014/main" id="{AB6477F3-84F4-469C-92EF-6628419FFA50}"/>
              </a:ext>
            </a:extLst>
          </p:cNvPr>
          <p:cNvSpPr/>
          <p:nvPr/>
        </p:nvSpPr>
        <p:spPr>
          <a:xfrm>
            <a:off x="7697166" y="496614"/>
            <a:ext cx="3820384" cy="727008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位置佳，展商和观众必经之处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超大幅画面，全方位品牌展示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id="{260B80CD-D718-4568-8020-0080ADDF163A}"/>
              </a:ext>
            </a:extLst>
          </p:cNvPr>
          <p:cNvSpPr/>
          <p:nvPr/>
        </p:nvSpPr>
        <p:spPr>
          <a:xfrm>
            <a:off x="937042" y="326862"/>
            <a:ext cx="3360737" cy="9862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展览会现场广告 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户外落地广告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710CC3D-0972-4BE1-88AA-D4920AA8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74" y="1573425"/>
            <a:ext cx="6213068" cy="347028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8D00C31-03F8-46B3-9F0F-8F6AE324910B}"/>
              </a:ext>
            </a:extLst>
          </p:cNvPr>
          <p:cNvSpPr/>
          <p:nvPr/>
        </p:nvSpPr>
        <p:spPr>
          <a:xfrm>
            <a:off x="391742" y="3781819"/>
            <a:ext cx="8130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rgbClr val="FFC000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E-002-4</a:t>
            </a:r>
            <a:endParaRPr lang="zh-CN" altLang="en-US" sz="1400" b="1" dirty="0">
              <a:solidFill>
                <a:srgbClr val="FFC000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05371B5-8C89-4A38-BD09-49B5D7F47DEF}"/>
              </a:ext>
            </a:extLst>
          </p:cNvPr>
          <p:cNvSpPr/>
          <p:nvPr/>
        </p:nvSpPr>
        <p:spPr>
          <a:xfrm>
            <a:off x="1636171" y="3781819"/>
            <a:ext cx="8130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rgbClr val="FFC000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E-002-3</a:t>
            </a:r>
            <a:endParaRPr lang="zh-CN" altLang="en-US" sz="1400" b="1" dirty="0">
              <a:solidFill>
                <a:srgbClr val="FFC000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673A7CA-86F8-4C29-8712-1AD2EC4CB168}"/>
              </a:ext>
            </a:extLst>
          </p:cNvPr>
          <p:cNvSpPr/>
          <p:nvPr/>
        </p:nvSpPr>
        <p:spPr>
          <a:xfrm>
            <a:off x="2873308" y="3791770"/>
            <a:ext cx="8130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rgbClr val="FFC000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E-002-2</a:t>
            </a:r>
            <a:endParaRPr lang="zh-CN" altLang="en-US" sz="1400" b="1" dirty="0">
              <a:solidFill>
                <a:srgbClr val="FFC000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DFC744E-B623-4786-9A4D-77060B760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181" y="3278160"/>
            <a:ext cx="1090617" cy="4961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25300BA-18D5-488A-8194-D629F6397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606" y="3278160"/>
            <a:ext cx="1004733" cy="49611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C874A72-3FE2-4AF0-A65C-6E8696F661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98"/>
          <a:stretch/>
        </p:blipFill>
        <p:spPr>
          <a:xfrm>
            <a:off x="430574" y="3285707"/>
            <a:ext cx="779190" cy="49611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14FB0E-0F57-46CF-A275-770CD7E7A2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1"/>
          <a:stretch/>
        </p:blipFill>
        <p:spPr>
          <a:xfrm>
            <a:off x="7319169" y="1573425"/>
            <a:ext cx="4305300" cy="349802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C88B1DC2-4F05-427B-8B36-26CA6D45DEF5}"/>
              </a:ext>
            </a:extLst>
          </p:cNvPr>
          <p:cNvSpPr/>
          <p:nvPr/>
        </p:nvSpPr>
        <p:spPr>
          <a:xfrm rot="10800000">
            <a:off x="8853074" y="5511758"/>
            <a:ext cx="487680" cy="139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7D1EEC5-A1A1-45A2-AF72-77CE949E262F}"/>
              </a:ext>
            </a:extLst>
          </p:cNvPr>
          <p:cNvSpPr txBox="1"/>
          <p:nvPr/>
        </p:nvSpPr>
        <p:spPr>
          <a:xfrm>
            <a:off x="9355855" y="539673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落地广告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5DB6675-0226-4137-9F5B-5DE9643CBFDA}"/>
              </a:ext>
            </a:extLst>
          </p:cNvPr>
          <p:cNvSpPr/>
          <p:nvPr/>
        </p:nvSpPr>
        <p:spPr>
          <a:xfrm rot="10800000">
            <a:off x="8639175" y="2946635"/>
            <a:ext cx="17317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FA52894-C2F2-4F18-B148-A94CA31E743A}"/>
              </a:ext>
            </a:extLst>
          </p:cNvPr>
          <p:cNvSpPr/>
          <p:nvPr/>
        </p:nvSpPr>
        <p:spPr>
          <a:xfrm rot="10800000">
            <a:off x="8853074" y="2946634"/>
            <a:ext cx="17317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EB2D0E-25CA-4660-A429-D33BC9B82BD6}"/>
              </a:ext>
            </a:extLst>
          </p:cNvPr>
          <p:cNvSpPr/>
          <p:nvPr/>
        </p:nvSpPr>
        <p:spPr>
          <a:xfrm rot="10800000">
            <a:off x="9066973" y="2946634"/>
            <a:ext cx="17317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          </a:t>
            </a:r>
            <a:endParaRPr lang="zh-CN" altLang="en-US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B65D0438-408E-4EC8-9A12-2A12BADD69D1}"/>
              </a:ext>
            </a:extLst>
          </p:cNvPr>
          <p:cNvSpPr/>
          <p:nvPr/>
        </p:nvSpPr>
        <p:spPr>
          <a:xfrm>
            <a:off x="7896561" y="3506750"/>
            <a:ext cx="631903" cy="246221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E-002-2</a:t>
            </a:r>
            <a:endParaRPr lang="zh-CN" altLang="en-US" sz="10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77B5163-6FBD-4AF2-B212-4C47F5D54034}"/>
              </a:ext>
            </a:extLst>
          </p:cNvPr>
          <p:cNvSpPr/>
          <p:nvPr/>
        </p:nvSpPr>
        <p:spPr>
          <a:xfrm>
            <a:off x="8772689" y="3506749"/>
            <a:ext cx="631903" cy="246221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E-002-3</a:t>
            </a:r>
            <a:endParaRPr lang="zh-CN" altLang="en-US" sz="10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B8CB083-F862-445A-9BFA-D4A08022FB4B}"/>
              </a:ext>
            </a:extLst>
          </p:cNvPr>
          <p:cNvSpPr/>
          <p:nvPr/>
        </p:nvSpPr>
        <p:spPr>
          <a:xfrm>
            <a:off x="9645902" y="3506750"/>
            <a:ext cx="631903" cy="246221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E-002-4</a:t>
            </a:r>
            <a:endParaRPr lang="zh-CN" altLang="en-US" sz="10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3F996498-FC7D-4DBA-8E6E-80D5A6228FA9}"/>
              </a:ext>
            </a:extLst>
          </p:cNvPr>
          <p:cNvCxnSpPr/>
          <p:nvPr/>
        </p:nvCxnSpPr>
        <p:spPr>
          <a:xfrm flipH="1">
            <a:off x="8309391" y="3037771"/>
            <a:ext cx="329784" cy="391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1DB296D9-51B7-4B24-999C-3F5C0BB8999C}"/>
              </a:ext>
            </a:extLst>
          </p:cNvPr>
          <p:cNvCxnSpPr/>
          <p:nvPr/>
        </p:nvCxnSpPr>
        <p:spPr>
          <a:xfrm>
            <a:off x="8930640" y="3053937"/>
            <a:ext cx="0" cy="452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91C8630E-D583-47D4-9525-4FC521148308}"/>
              </a:ext>
            </a:extLst>
          </p:cNvPr>
          <p:cNvCxnSpPr/>
          <p:nvPr/>
        </p:nvCxnSpPr>
        <p:spPr>
          <a:xfrm>
            <a:off x="9240145" y="3037771"/>
            <a:ext cx="467735" cy="391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333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BAF37E-2F5F-4FDA-B895-3B6F66F44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74321" y="-2208997"/>
            <a:ext cx="7256925" cy="7878817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544749" y="333154"/>
            <a:ext cx="414532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户外包柱</a:t>
            </a:r>
          </a:p>
        </p:txBody>
      </p:sp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057E86A7-ED9A-4947-9F64-A869A5D1A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503343"/>
              </p:ext>
            </p:extLst>
          </p:nvPr>
        </p:nvGraphicFramePr>
        <p:xfrm>
          <a:off x="322355" y="5542558"/>
          <a:ext cx="6209960" cy="934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4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14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6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01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96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31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项目位置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项目序号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尺寸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数量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单价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34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户外包柱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北广场扶梯入口处右侧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E-003-1/2</a:t>
                      </a:r>
                      <a:endParaRPr lang="zh-CN" altLang="en-US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 正：宽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4m×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高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5m×2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面  </a:t>
                      </a:r>
                      <a:endParaRPr lang="en-US" altLang="zh-CN" sz="11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 侧：宽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2m×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高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5m×2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面</a:t>
                      </a:r>
                      <a:endParaRPr lang="en-US" altLang="zh-CN" sz="11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2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个</a:t>
                      </a:r>
                      <a:endParaRPr lang="zh-CN" altLang="en-US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20,000</a:t>
                      </a:r>
                      <a:endParaRPr lang="zh-CN" altLang="en-US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矩形 14">
            <a:extLst>
              <a:ext uri="{FF2B5EF4-FFF2-40B4-BE49-F238E27FC236}">
                <a16:creationId xmlns:a16="http://schemas.microsoft.com/office/drawing/2014/main" id="{AB6477F3-84F4-469C-92EF-6628419FFA50}"/>
              </a:ext>
            </a:extLst>
          </p:cNvPr>
          <p:cNvSpPr/>
          <p:nvPr/>
        </p:nvSpPr>
        <p:spPr>
          <a:xfrm>
            <a:off x="7697165" y="496614"/>
            <a:ext cx="4055399" cy="727008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扶梯正对面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位置佳，展商和观众必经之处。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81C3239-39CA-456C-B89D-9B00BD861B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394"/>
          <a:stretch/>
        </p:blipFill>
        <p:spPr>
          <a:xfrm>
            <a:off x="939390" y="1413699"/>
            <a:ext cx="3356042" cy="37981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F7A57E-3364-4A3C-BE4A-86CD8693DF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15"/>
          <a:stretch/>
        </p:blipFill>
        <p:spPr>
          <a:xfrm>
            <a:off x="5561452" y="1677477"/>
            <a:ext cx="5136205" cy="322386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9DE3C50-4FFF-4A21-9F39-36EA9C5F922A}"/>
              </a:ext>
            </a:extLst>
          </p:cNvPr>
          <p:cNvSpPr/>
          <p:nvPr/>
        </p:nvSpPr>
        <p:spPr>
          <a:xfrm rot="5400000">
            <a:off x="8070055" y="3081339"/>
            <a:ext cx="188122" cy="6429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B74566B-9A59-4428-96CE-BDA014CDBA32}"/>
              </a:ext>
            </a:extLst>
          </p:cNvPr>
          <p:cNvSpPr/>
          <p:nvPr/>
        </p:nvSpPr>
        <p:spPr>
          <a:xfrm rot="10800000">
            <a:off x="8093652" y="5257622"/>
            <a:ext cx="463588" cy="101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A1D592A-35BF-4D9B-8A63-3A8BFDB841DB}"/>
              </a:ext>
            </a:extLst>
          </p:cNvPr>
          <p:cNvSpPr txBox="1"/>
          <p:nvPr/>
        </p:nvSpPr>
        <p:spPr>
          <a:xfrm>
            <a:off x="8730150" y="512358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包柱广告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9731094-6E22-4A66-8477-175608F12F05}"/>
              </a:ext>
            </a:extLst>
          </p:cNvPr>
          <p:cNvSpPr/>
          <p:nvPr/>
        </p:nvSpPr>
        <p:spPr>
          <a:xfrm rot="5400000">
            <a:off x="9117805" y="3081339"/>
            <a:ext cx="188122" cy="6429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E74813D-7B64-496D-B6EF-0C3B32D08A0A}"/>
              </a:ext>
            </a:extLst>
          </p:cNvPr>
          <p:cNvSpPr/>
          <p:nvPr/>
        </p:nvSpPr>
        <p:spPr>
          <a:xfrm>
            <a:off x="7771133" y="3290500"/>
            <a:ext cx="721671" cy="276999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E-003-1</a:t>
            </a:r>
            <a:endParaRPr lang="zh-CN" altLang="en-US" sz="12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C202143-E969-4BB7-A549-34A3423C44C2}"/>
              </a:ext>
            </a:extLst>
          </p:cNvPr>
          <p:cNvSpPr/>
          <p:nvPr/>
        </p:nvSpPr>
        <p:spPr>
          <a:xfrm>
            <a:off x="8883177" y="3310928"/>
            <a:ext cx="721671" cy="276999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E-003-2</a:t>
            </a:r>
            <a:endParaRPr lang="zh-CN" altLang="en-US" sz="12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4564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F147022-DB68-4B62-835C-5266920C5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127" y="22208"/>
            <a:ext cx="7256925" cy="7878817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544749" y="333154"/>
            <a:ext cx="414532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057E86A7-ED9A-4947-9F64-A869A5D1A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412680"/>
              </p:ext>
            </p:extLst>
          </p:nvPr>
        </p:nvGraphicFramePr>
        <p:xfrm>
          <a:off x="148876" y="5396739"/>
          <a:ext cx="7548289" cy="10100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4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2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08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68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96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31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项目位置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项目序号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尺寸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数量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单价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9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吊旗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号馆外走廊顶部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E-004-1~15</a:t>
                      </a:r>
                      <a:endParaRPr lang="zh-CN" altLang="en-US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宽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3m×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高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1.2m×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双面</a:t>
                      </a:r>
                      <a:endParaRPr lang="en-US" altLang="zh-CN" sz="11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15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蝠</a:t>
                      </a:r>
                      <a:endParaRPr lang="zh-CN" altLang="en-US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3000/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幅</a:t>
                      </a:r>
                      <a:endParaRPr lang="zh-CN" altLang="en-US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矩形 14">
            <a:extLst>
              <a:ext uri="{FF2B5EF4-FFF2-40B4-BE49-F238E27FC236}">
                <a16:creationId xmlns:a16="http://schemas.microsoft.com/office/drawing/2014/main" id="{AB6477F3-84F4-469C-92EF-6628419FFA50}"/>
              </a:ext>
            </a:extLst>
          </p:cNvPr>
          <p:cNvSpPr/>
          <p:nvPr/>
        </p:nvSpPr>
        <p:spPr>
          <a:xfrm>
            <a:off x="7697165" y="496614"/>
            <a:ext cx="4055399" cy="727008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多幅画面展示，有视觉冲击力。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位置佳，展商和观众必经之处。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5E8DCF3-4F26-4013-9F66-BAB0F525A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74" y="1836854"/>
            <a:ext cx="5952666" cy="3245795"/>
          </a:xfrm>
          <a:prstGeom prst="rect">
            <a:avLst/>
          </a:prstGeom>
        </p:spPr>
      </p:pic>
      <p:sp>
        <p:nvSpPr>
          <p:cNvPr id="7" name="矩形 7">
            <a:extLst>
              <a:ext uri="{FF2B5EF4-FFF2-40B4-BE49-F238E27FC236}">
                <a16:creationId xmlns:a16="http://schemas.microsoft.com/office/drawing/2014/main" id="{5065B8D2-265E-4BFA-9941-3A1861416A85}"/>
              </a:ext>
            </a:extLst>
          </p:cNvPr>
          <p:cNvSpPr/>
          <p:nvPr/>
        </p:nvSpPr>
        <p:spPr>
          <a:xfrm>
            <a:off x="937042" y="326862"/>
            <a:ext cx="3360737" cy="9862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展览会现场广告 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户外走廊吊旗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ED9D406-299F-4C60-B083-60C48B8D7B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15"/>
          <a:stretch/>
        </p:blipFill>
        <p:spPr>
          <a:xfrm>
            <a:off x="6929119" y="1836853"/>
            <a:ext cx="5171145" cy="324579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CD61FD2-CAFC-455B-B642-FB5F2CBDADF5}"/>
              </a:ext>
            </a:extLst>
          </p:cNvPr>
          <p:cNvSpPr/>
          <p:nvPr/>
        </p:nvSpPr>
        <p:spPr>
          <a:xfrm rot="10800000">
            <a:off x="8853074" y="5511758"/>
            <a:ext cx="487680" cy="1148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81CDC3C-10F0-4032-939B-E0CDC2B7B838}"/>
              </a:ext>
            </a:extLst>
          </p:cNvPr>
          <p:cNvSpPr txBox="1"/>
          <p:nvPr/>
        </p:nvSpPr>
        <p:spPr>
          <a:xfrm>
            <a:off x="9355855" y="539673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吊旗广告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B1C39C2-A449-4664-BEE7-DD0F8B5EA719}"/>
              </a:ext>
            </a:extLst>
          </p:cNvPr>
          <p:cNvSpPr/>
          <p:nvPr/>
        </p:nvSpPr>
        <p:spPr>
          <a:xfrm rot="5400000">
            <a:off x="9780122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6E3CE80-5E0E-4887-8539-AD40D8B1764B}"/>
              </a:ext>
            </a:extLst>
          </p:cNvPr>
          <p:cNvSpPr/>
          <p:nvPr/>
        </p:nvSpPr>
        <p:spPr>
          <a:xfrm rot="5400000">
            <a:off x="9691689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BC68FE7-19C8-4011-AE4E-FEEAAD052621}"/>
              </a:ext>
            </a:extLst>
          </p:cNvPr>
          <p:cNvSpPr/>
          <p:nvPr/>
        </p:nvSpPr>
        <p:spPr>
          <a:xfrm rot="5400000">
            <a:off x="9621546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170F361-E39D-4E41-9AC6-12C7E9EED3BD}"/>
              </a:ext>
            </a:extLst>
          </p:cNvPr>
          <p:cNvSpPr/>
          <p:nvPr/>
        </p:nvSpPr>
        <p:spPr>
          <a:xfrm rot="5400000">
            <a:off x="9554469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79572CE-753F-41DC-8F0C-07D6FC0B6CA5}"/>
              </a:ext>
            </a:extLst>
          </p:cNvPr>
          <p:cNvSpPr/>
          <p:nvPr/>
        </p:nvSpPr>
        <p:spPr>
          <a:xfrm rot="5400000">
            <a:off x="9485411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5D77729-C4BD-47F2-8778-D68A8A82BA4A}"/>
              </a:ext>
            </a:extLst>
          </p:cNvPr>
          <p:cNvSpPr/>
          <p:nvPr/>
        </p:nvSpPr>
        <p:spPr>
          <a:xfrm rot="5400000">
            <a:off x="9404620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7DE871-B8D9-4991-A307-0E9EF915B087}"/>
              </a:ext>
            </a:extLst>
          </p:cNvPr>
          <p:cNvSpPr/>
          <p:nvPr/>
        </p:nvSpPr>
        <p:spPr>
          <a:xfrm rot="5400000">
            <a:off x="9316938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D4A1689-D20E-4D5A-8C7F-408259147FA3}"/>
              </a:ext>
            </a:extLst>
          </p:cNvPr>
          <p:cNvSpPr/>
          <p:nvPr/>
        </p:nvSpPr>
        <p:spPr>
          <a:xfrm rot="5400000">
            <a:off x="9244371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2E02EB6-88F0-452C-9B29-BEB61AD2CB5A}"/>
              </a:ext>
            </a:extLst>
          </p:cNvPr>
          <p:cNvSpPr/>
          <p:nvPr/>
        </p:nvSpPr>
        <p:spPr>
          <a:xfrm rot="5400000">
            <a:off x="9152454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7977687-D03D-4877-9F43-962C00099958}"/>
              </a:ext>
            </a:extLst>
          </p:cNvPr>
          <p:cNvSpPr/>
          <p:nvPr/>
        </p:nvSpPr>
        <p:spPr>
          <a:xfrm rot="5400000">
            <a:off x="9061562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4B82861-776C-48EC-A7A4-791E7B479430}"/>
              </a:ext>
            </a:extLst>
          </p:cNvPr>
          <p:cNvSpPr/>
          <p:nvPr/>
        </p:nvSpPr>
        <p:spPr>
          <a:xfrm rot="5400000">
            <a:off x="8973880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F0B6E33-1CEA-4EEF-9ECD-65961B2C2027}"/>
              </a:ext>
            </a:extLst>
          </p:cNvPr>
          <p:cNvSpPr/>
          <p:nvPr/>
        </p:nvSpPr>
        <p:spPr>
          <a:xfrm rot="5400000">
            <a:off x="8903768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3082AB4-EE50-4D39-A003-5298D06A2586}"/>
              </a:ext>
            </a:extLst>
          </p:cNvPr>
          <p:cNvSpPr/>
          <p:nvPr/>
        </p:nvSpPr>
        <p:spPr>
          <a:xfrm rot="5400000">
            <a:off x="8824510" y="3613980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9992580-BFF2-4616-8509-9F83A5A09DC9}"/>
              </a:ext>
            </a:extLst>
          </p:cNvPr>
          <p:cNvSpPr/>
          <p:nvPr/>
        </p:nvSpPr>
        <p:spPr>
          <a:xfrm rot="5400000">
            <a:off x="8751943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7BBD3EE-667B-4EB9-A79C-524D1B3FA20E}"/>
              </a:ext>
            </a:extLst>
          </p:cNvPr>
          <p:cNvSpPr/>
          <p:nvPr/>
        </p:nvSpPr>
        <p:spPr>
          <a:xfrm rot="5400000">
            <a:off x="8675140" y="3613980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964E778-88AC-4EBB-A404-4C457F8A6E5D}"/>
              </a:ext>
            </a:extLst>
          </p:cNvPr>
          <p:cNvSpPr/>
          <p:nvPr/>
        </p:nvSpPr>
        <p:spPr>
          <a:xfrm>
            <a:off x="8245268" y="4149847"/>
            <a:ext cx="721671" cy="276999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E-004-1</a:t>
            </a:r>
            <a:endParaRPr lang="zh-CN" altLang="en-US" sz="12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446F9F7B-0EA2-42A8-9F02-F993C6145A8F}"/>
              </a:ext>
            </a:extLst>
          </p:cNvPr>
          <p:cNvSpPr/>
          <p:nvPr/>
        </p:nvSpPr>
        <p:spPr>
          <a:xfrm>
            <a:off x="9865353" y="4136179"/>
            <a:ext cx="806631" cy="276999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E-004-15</a:t>
            </a:r>
            <a:endParaRPr lang="zh-CN" altLang="en-US" sz="12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D88637D3-2C1E-4455-9378-46594EAB9AE5}"/>
              </a:ext>
            </a:extLst>
          </p:cNvPr>
          <p:cNvCxnSpPr>
            <a:cxnSpLocks/>
          </p:cNvCxnSpPr>
          <p:nvPr/>
        </p:nvCxnSpPr>
        <p:spPr>
          <a:xfrm flipH="1">
            <a:off x="8638316" y="3743710"/>
            <a:ext cx="120835" cy="406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10E3E1D2-359F-4428-8853-2D64148DCD90}"/>
              </a:ext>
            </a:extLst>
          </p:cNvPr>
          <p:cNvCxnSpPr/>
          <p:nvPr/>
        </p:nvCxnSpPr>
        <p:spPr>
          <a:xfrm>
            <a:off x="9886993" y="3789733"/>
            <a:ext cx="193237" cy="325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758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3910AE5-C37F-4FAB-8AD4-5236271B6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127" y="22208"/>
            <a:ext cx="7256925" cy="7878817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544749" y="333154"/>
            <a:ext cx="414532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057E86A7-ED9A-4947-9F64-A869A5D1A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869623"/>
              </p:ext>
            </p:extLst>
          </p:nvPr>
        </p:nvGraphicFramePr>
        <p:xfrm>
          <a:off x="258417" y="5514779"/>
          <a:ext cx="6927574" cy="1021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3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09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57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52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31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项目位置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项目序号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尺寸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数量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单价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9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包柱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号馆中厅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E-005-1~6</a:t>
                      </a:r>
                      <a:endParaRPr lang="zh-CN" altLang="en-US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宽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1.16m×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高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2.4m×4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面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-3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根</a:t>
                      </a:r>
                      <a:endParaRPr lang="en-US" altLang="zh-CN" sz="11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宽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1.16m×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高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2.4m×3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面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-4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根</a:t>
                      </a:r>
                      <a:endParaRPr lang="en-US" altLang="zh-CN" sz="11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根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1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  <a:p>
                      <a:pPr algn="ctr"/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10,000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9,000</a:t>
                      </a:r>
                    </a:p>
                    <a:p>
                      <a:pPr algn="ctr"/>
                      <a:endParaRPr lang="zh-CN" altLang="en-US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矩形 14">
            <a:extLst>
              <a:ext uri="{FF2B5EF4-FFF2-40B4-BE49-F238E27FC236}">
                <a16:creationId xmlns:a16="http://schemas.microsoft.com/office/drawing/2014/main" id="{AB6477F3-84F4-469C-92EF-6628419FFA50}"/>
              </a:ext>
            </a:extLst>
          </p:cNvPr>
          <p:cNvSpPr/>
          <p:nvPr/>
        </p:nvSpPr>
        <p:spPr>
          <a:xfrm>
            <a:off x="7366744" y="491426"/>
            <a:ext cx="4055399" cy="727008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紧邻会议区及观众注册处，广告位曝光率高。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阵列排列，显示出公司品牌实力。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7AB5795-5DDB-4C19-9576-C543B1557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397" y="1592542"/>
            <a:ext cx="4899267" cy="352391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EBD052E-79B4-41D1-81F1-0B67789F8038}"/>
              </a:ext>
            </a:extLst>
          </p:cNvPr>
          <p:cNvSpPr/>
          <p:nvPr/>
        </p:nvSpPr>
        <p:spPr>
          <a:xfrm>
            <a:off x="937042" y="326862"/>
            <a:ext cx="3360737" cy="9862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展览会现场广告 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中厅包柱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4E025D0-CCB6-40CF-94D5-132A131624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8" b="11159"/>
          <a:stretch/>
        </p:blipFill>
        <p:spPr>
          <a:xfrm>
            <a:off x="7185991" y="1518294"/>
            <a:ext cx="4548809" cy="3672410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41E893B7-4C03-406F-B363-B8830E12BD1A}"/>
              </a:ext>
            </a:extLst>
          </p:cNvPr>
          <p:cNvSpPr/>
          <p:nvPr/>
        </p:nvSpPr>
        <p:spPr>
          <a:xfrm>
            <a:off x="8321866" y="5633008"/>
            <a:ext cx="337930" cy="3279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01F670C-BDC9-439E-B7E2-930AA52118DD}"/>
              </a:ext>
            </a:extLst>
          </p:cNvPr>
          <p:cNvSpPr txBox="1"/>
          <p:nvPr/>
        </p:nvSpPr>
        <p:spPr>
          <a:xfrm>
            <a:off x="8749994" y="5631415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4</a:t>
            </a:r>
            <a:r>
              <a:rPr lang="zh-CN" altLang="en-US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面包柱广告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CD7CABA4-AFB2-4252-96D9-88B62AEE3844}"/>
              </a:ext>
            </a:extLst>
          </p:cNvPr>
          <p:cNvSpPr/>
          <p:nvPr/>
        </p:nvSpPr>
        <p:spPr>
          <a:xfrm>
            <a:off x="8032376" y="2166341"/>
            <a:ext cx="84483" cy="1123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77132C91-1DF2-431F-AF8B-E529291B4159}"/>
              </a:ext>
            </a:extLst>
          </p:cNvPr>
          <p:cNvSpPr/>
          <p:nvPr/>
        </p:nvSpPr>
        <p:spPr>
          <a:xfrm>
            <a:off x="8306627" y="2865315"/>
            <a:ext cx="84483" cy="112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28C0DD8D-ADE1-4A57-A45D-8A4B04775C21}"/>
              </a:ext>
            </a:extLst>
          </p:cNvPr>
          <p:cNvSpPr/>
          <p:nvPr/>
        </p:nvSpPr>
        <p:spPr>
          <a:xfrm>
            <a:off x="8306627" y="3076411"/>
            <a:ext cx="84483" cy="1123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E8DBACE4-B4E4-41C6-B7DB-A52D91F68B71}"/>
              </a:ext>
            </a:extLst>
          </p:cNvPr>
          <p:cNvSpPr/>
          <p:nvPr/>
        </p:nvSpPr>
        <p:spPr>
          <a:xfrm>
            <a:off x="8306627" y="3545894"/>
            <a:ext cx="84483" cy="112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C6DDF426-9BBA-4EF2-95BF-DDFDB25BB71C}"/>
              </a:ext>
            </a:extLst>
          </p:cNvPr>
          <p:cNvSpPr/>
          <p:nvPr/>
        </p:nvSpPr>
        <p:spPr>
          <a:xfrm>
            <a:off x="8306627" y="4015377"/>
            <a:ext cx="84483" cy="1123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D82C45D5-CA81-4881-B6C5-F4D775930D0B}"/>
              </a:ext>
            </a:extLst>
          </p:cNvPr>
          <p:cNvSpPr/>
          <p:nvPr/>
        </p:nvSpPr>
        <p:spPr>
          <a:xfrm>
            <a:off x="8296355" y="4481353"/>
            <a:ext cx="84483" cy="112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5A2BBCE-C5B2-4846-A435-BB483F54E622}"/>
              </a:ext>
            </a:extLst>
          </p:cNvPr>
          <p:cNvSpPr/>
          <p:nvPr/>
        </p:nvSpPr>
        <p:spPr>
          <a:xfrm>
            <a:off x="9099559" y="4418625"/>
            <a:ext cx="721671" cy="276999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E-005-1</a:t>
            </a:r>
            <a:endParaRPr lang="zh-CN" altLang="en-US" sz="12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1F7FB4A-C015-48B5-A8FF-22FC6BCB55DA}"/>
              </a:ext>
            </a:extLst>
          </p:cNvPr>
          <p:cNvSpPr/>
          <p:nvPr/>
        </p:nvSpPr>
        <p:spPr>
          <a:xfrm>
            <a:off x="8765119" y="1659987"/>
            <a:ext cx="721671" cy="276999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E-005-7</a:t>
            </a:r>
            <a:endParaRPr lang="zh-CN" altLang="en-US" sz="12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5A966C42-3670-402B-B6E4-ECF977430665}"/>
              </a:ext>
            </a:extLst>
          </p:cNvPr>
          <p:cNvCxnSpPr>
            <a:cxnSpLocks/>
          </p:cNvCxnSpPr>
          <p:nvPr/>
        </p:nvCxnSpPr>
        <p:spPr>
          <a:xfrm flipV="1">
            <a:off x="8116859" y="1792224"/>
            <a:ext cx="542937" cy="374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847EAC46-20E4-4540-BC51-7560482956D3}"/>
              </a:ext>
            </a:extLst>
          </p:cNvPr>
          <p:cNvCxnSpPr>
            <a:cxnSpLocks/>
          </p:cNvCxnSpPr>
          <p:nvPr/>
        </p:nvCxnSpPr>
        <p:spPr>
          <a:xfrm>
            <a:off x="8391110" y="4537528"/>
            <a:ext cx="6595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>
            <a:extLst>
              <a:ext uri="{FF2B5EF4-FFF2-40B4-BE49-F238E27FC236}">
                <a16:creationId xmlns:a16="http://schemas.microsoft.com/office/drawing/2014/main" id="{ACC701F8-BEDB-4A44-9219-BC6418F8DD5D}"/>
              </a:ext>
            </a:extLst>
          </p:cNvPr>
          <p:cNvSpPr/>
          <p:nvPr/>
        </p:nvSpPr>
        <p:spPr>
          <a:xfrm>
            <a:off x="8275785" y="2166341"/>
            <a:ext cx="84483" cy="1123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3E32FF3C-9B05-451A-8FA3-18ED956094F9}"/>
              </a:ext>
            </a:extLst>
          </p:cNvPr>
          <p:cNvSpPr/>
          <p:nvPr/>
        </p:nvSpPr>
        <p:spPr>
          <a:xfrm>
            <a:off x="8328097" y="6134061"/>
            <a:ext cx="337930" cy="3279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E14B54F-C4C6-46B4-A620-12BC49D73313}"/>
              </a:ext>
            </a:extLst>
          </p:cNvPr>
          <p:cNvSpPr txBox="1"/>
          <p:nvPr/>
        </p:nvSpPr>
        <p:spPr>
          <a:xfrm>
            <a:off x="8756225" y="6132468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3</a:t>
            </a:r>
            <a:r>
              <a:rPr lang="zh-CN" altLang="en-US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面包柱广告</a:t>
            </a:r>
          </a:p>
        </p:txBody>
      </p:sp>
    </p:spTree>
    <p:extLst>
      <p:ext uri="{BB962C8B-B14F-4D97-AF65-F5344CB8AC3E}">
        <p14:creationId xmlns:p14="http://schemas.microsoft.com/office/powerpoint/2010/main" val="33352927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3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32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3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32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</TotalTime>
  <Words>1987</Words>
  <Application>Microsoft Office PowerPoint</Application>
  <PresentationFormat>宽屏</PresentationFormat>
  <Paragraphs>393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5" baseType="lpstr">
      <vt:lpstr>SourceHanSansCN-Bold</vt:lpstr>
      <vt:lpstr>等线</vt:lpstr>
      <vt:lpstr>等线 Light</vt:lpstr>
      <vt:lpstr>思源黑体 CN</vt:lpstr>
      <vt:lpstr>思源黑体 CN Light</vt:lpstr>
      <vt:lpstr>微软雅黑</vt:lpstr>
      <vt:lpstr>有爱新黑 CN</vt:lpstr>
      <vt:lpstr>有爱新黑 CN Md</vt:lpstr>
      <vt:lpstr>Arial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钻石赞助套餐 - 30万- 1名</vt:lpstr>
      <vt:lpstr>白金赞助套餐 - 20万 - 2名</vt:lpstr>
      <vt:lpstr>黄金赞助套餐 - 10万 - 4名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风清扬</dc:creator>
  <cp:lastModifiedBy>风清扬</cp:lastModifiedBy>
  <cp:revision>107</cp:revision>
  <dcterms:created xsi:type="dcterms:W3CDTF">2024-01-07T07:09:14Z</dcterms:created>
  <dcterms:modified xsi:type="dcterms:W3CDTF">2024-01-26T10:13:04Z</dcterms:modified>
</cp:coreProperties>
</file>